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c32e7c1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dd93201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f4918d690?vop=1&amp;pid=eda9f2b14&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tomatoes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bottle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wine.</a:t>
            </a:r>
            <a:endParaRPr lang="en-US" altLang="zh-CN" dirty="0"/>
          </a:p>
        </p:txBody>
      </p:sp>
      <p:sp>
        <p:nvSpPr>
          <p:cNvPr id="3" name="QB_6_AN.23_1#f4918d690.blank?vop=1&amp;pid=eda9f2b14&amp;color=0,0,0&amp;vpa=8&amp;vtp=1&amp;bbb=1"/>
          <p:cNvSpPr/>
          <p:nvPr/>
        </p:nvSpPr>
        <p:spPr>
          <a:xfrm>
            <a:off x="7092410" y="1035812"/>
            <a:ext cx="1131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containing</a:t>
            </a:r>
            <a:endParaRPr lang="en-US" altLang="zh-CN" dirty="0"/>
          </a:p>
        </p:txBody>
      </p:sp>
      <p:sp>
        <p:nvSpPr>
          <p:cNvPr id="4" name="QB_6_AS.24_1#f4918d690?vop=1&amp;pid=eda9f2b14&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句意为：是一个名叫马里奥的邻居来了，他给我们带来了一个盒子，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里面装着一些西红柿和一瓶葡萄酒。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，此处为非谓语动词作后置定语修饰box，box和contain之间是逻辑上的主动关系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。故填containing。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229d88fa?vop=1&amp;pid=eda9f2b14&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江西南昌二中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kangaroo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26_1#7229d88fa.blank?vop=1&amp;pid=eda9f2b14&amp;color=0,0,0&amp;vpa=9&amp;vtp=1&amp;bbb=1"/>
          <p:cNvSpPr/>
          <p:nvPr/>
        </p:nvSpPr>
        <p:spPr>
          <a:xfrm>
            <a:off x="4312380" y="1078992"/>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driving</a:t>
            </a:r>
            <a:endParaRPr lang="en-US" altLang="zh-CN" dirty="0"/>
          </a:p>
        </p:txBody>
      </p:sp>
      <p:sp>
        <p:nvSpPr>
          <p:cNvPr id="4" name="QB_6_AS.27_1#7229d88fa?vop=1&amp;pid=eda9f2b14&amp;color=0,0,0&amp;vtp=1&amp;bbb=1&amp;hb=1"/>
          <p:cNvSpPr/>
          <p:nvPr/>
        </p:nvSpPr>
        <p:spPr>
          <a:xfrm>
            <a:off x="832104" y="190519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句意为：沿着高速公路开车时，他们注意到一只袋鼠站在路中间。此处While引导时间状语从句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，当从句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主语和主句主语一致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，且从句谓语中含有be动词时，从句主语和be动词可省略。此处完整结构为“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”，省略了they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were。故填driving。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9f41ccc03?vop=1&amp;pid=eda9f2b14&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endParaRPr lang="en-US" altLang="zh-CN" dirty="0"/>
          </a:p>
        </p:txBody>
      </p:sp>
      <p:sp>
        <p:nvSpPr>
          <p:cNvPr id="3" name="QB_6_AN.29_1#9f41ccc03.blank?vop=1&amp;pid=eda9f2b14&amp;color=0,0,0&amp;vpa=10&amp;vtp=1&amp;bbb=1"/>
          <p:cNvSpPr/>
          <p:nvPr/>
        </p:nvSpPr>
        <p:spPr>
          <a:xfrm>
            <a:off x="1383760" y="1446657"/>
            <a:ext cx="585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suits</a:t>
            </a:r>
            <a:endParaRPr lang="en-US" altLang="zh-CN" dirty="0"/>
          </a:p>
        </p:txBody>
      </p:sp>
      <p:sp>
        <p:nvSpPr>
          <p:cNvPr id="4" name="QB_6_AS.30_1#9f41ccc03?vop=1&amp;pid=eda9f2b14&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句意为：这家公司有多达20个职位可供选择，你可以自由选择你认为最适合你的（职位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）。根据句中的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free可知，时态应用一般现在时；whichever引导宾语从句，且作从句的主语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，所以谓语动词用第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三人称单数形式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。故填suits。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888e869a?pid=3c2410dc0&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1_1#d1fbcb497?vop=1&amp;pid=1888e869a&amp;color=0,0,0&amp;vtp=1&amp;bbb=1"/>
          <p:cNvSpPr/>
          <p:nvPr/>
        </p:nvSpPr>
        <p:spPr>
          <a:xfrm>
            <a:off x="832104" y="1422400"/>
            <a:ext cx="106314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endParaRPr lang="en-US" altLang="zh-CN" sz="1800" dirty="0"/>
          </a:p>
        </p:txBody>
      </p:sp>
      <p:sp>
        <p:nvSpPr>
          <p:cNvPr id="4" name="QB_6_AN.32_1#d1fbcb497.blank?vop=1&amp;pid=1888e869a&amp;color=0,0,0&amp;vpa=11&amp;vtp=1&amp;bbb=1"/>
          <p:cNvSpPr/>
          <p:nvPr/>
        </p:nvSpPr>
        <p:spPr>
          <a:xfrm>
            <a:off x="4622260" y="1367790"/>
            <a:ext cx="1512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up/away/down</a:t>
            </a:r>
            <a:endParaRPr lang="en-US" altLang="zh-CN" dirty="0"/>
          </a:p>
        </p:txBody>
      </p:sp>
      <p:sp>
        <p:nvSpPr>
          <p:cNvPr id="5" name="QB_6_AS.33_1#d1fbcb497?vop=1&amp;pid=1888e869a&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句意为：我更喜欢不用的时候能够折叠起来的桌子，这样能节省很多空间。fold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up/away/down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“折叠起来”。故填up/away/down。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9604c2b7a?vop=1&amp;pid=1888e869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farming.</a:t>
            </a:r>
            <a:endParaRPr lang="en-US" altLang="zh-CN" sz="1800" dirty="0"/>
          </a:p>
        </p:txBody>
      </p:sp>
      <p:sp>
        <p:nvSpPr>
          <p:cNvPr id="3" name="QB_6_AN.35_1#9604c2b7a.blank?vop=1&amp;pid=1888e869a&amp;color=0,0,0&amp;vpa=12&amp;vtp=1&amp;bbb=1"/>
          <p:cNvSpPr/>
          <p:nvPr/>
        </p:nvSpPr>
        <p:spPr>
          <a:xfrm>
            <a:off x="9378410" y="1037082"/>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36_1#9604c2b7a?vop=1&amp;pid=1888e869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句意为：在城市里工作了几年后，这个年轻人决心开始认真务农。固定短语</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认真对待某事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32576cb78?vop=1&amp;pid=1888e869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honeymoon.</a:t>
            </a:r>
            <a:endParaRPr lang="en-US" altLang="zh-CN" sz="1800" dirty="0"/>
          </a:p>
        </p:txBody>
      </p:sp>
      <p:sp>
        <p:nvSpPr>
          <p:cNvPr id="3" name="QB_6_AN.38_1#32576cb78.blank?vop=1&amp;pid=1888e869a&amp;color=0,0,0&amp;vpa=13&amp;vtp=1&amp;bbb=1"/>
          <p:cNvSpPr/>
          <p:nvPr/>
        </p:nvSpPr>
        <p:spPr>
          <a:xfrm>
            <a:off x="5504910" y="1037082"/>
            <a:ext cx="725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where</a:t>
            </a:r>
            <a:endParaRPr lang="en-US" altLang="zh-CN" dirty="0"/>
          </a:p>
        </p:txBody>
      </p:sp>
      <p:sp>
        <p:nvSpPr>
          <p:cNvPr id="4" name="QB_6_AS.39_1#32576cb78?vop=1&amp;pid=1888e869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句意为：上周，我和我的妻子去了我们度蜜月时去过的那个城市。设空处引导定语从句，先行词为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，关系词在定语从句中作地点状语，应用关系副词where引导，故填where。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62cca70da?vop=1&amp;pid=1888e869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thousands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fields.</a:t>
            </a:r>
            <a:endParaRPr lang="en-US" altLang="zh-CN" sz="1800" dirty="0"/>
          </a:p>
        </p:txBody>
      </p:sp>
      <p:sp>
        <p:nvSpPr>
          <p:cNvPr id="3" name="QB_6_AN.41_1#62cca70da.blank?vop=1&amp;pid=1888e869a&amp;color=0,0,0&amp;vpa=14&amp;vtp=1&amp;bbb=1"/>
          <p:cNvSpPr/>
          <p:nvPr/>
        </p:nvSpPr>
        <p:spPr>
          <a:xfrm>
            <a:off x="5073110" y="1037082"/>
            <a:ext cx="738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whom</a:t>
            </a:r>
            <a:endParaRPr lang="en-US" altLang="zh-CN" dirty="0"/>
          </a:p>
        </p:txBody>
      </p:sp>
      <p:sp>
        <p:nvSpPr>
          <p:cNvPr id="4" name="QB_6_AS.42_1#62cca70da?vop=1&amp;pid=1888e869a&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句意为：他有成千上万的学生，其中许多人在他们自己的领域取得了巨大的成功。此处是“代词+of</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”引导的非限制性定语从句，先行词为students，指人，关系代词在从句中作介词of的宾语，故填whom。</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f592baedb?vop=1&amp;pid=1888e869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endParaRPr lang="en-US" altLang="zh-CN" sz="1800" dirty="0"/>
          </a:p>
        </p:txBody>
      </p:sp>
      <p:sp>
        <p:nvSpPr>
          <p:cNvPr id="3" name="QB_6_AN.44_1#f592baedb.blank?vop=1&amp;pid=1888e869a&amp;color=0,0,0&amp;vpa=15&amp;vtp=1&amp;bbb=1"/>
          <p:cNvSpPr/>
          <p:nvPr/>
        </p:nvSpPr>
        <p:spPr>
          <a:xfrm>
            <a:off x="1053560" y="1037082"/>
            <a:ext cx="661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What</a:t>
            </a:r>
            <a:endParaRPr lang="en-US" altLang="zh-CN" dirty="0"/>
          </a:p>
        </p:txBody>
      </p:sp>
      <p:sp>
        <p:nvSpPr>
          <p:cNvPr id="4" name="QB_6_AS.45_1#f592baedb?vop=1&amp;pid=1888e869a&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句意为：最重要的不是你想什么，而是你为你的未来铺平道路做了什么。设空处引导主语从句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，在从句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作主语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的事物”，应用what引导。设空处位于句首，首字母应大写。故填What。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b1a7f8a8?pid=c32e7c17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12432771e?vop=1&amp;pid=ab1a7f8a8&amp;color=0,0,0&amp;vtp=1&amp;bbb=1&amp;hb=1"/>
          <p:cNvSpPr/>
          <p:nvPr/>
        </p:nvSpPr>
        <p:spPr>
          <a:xfrm>
            <a:off x="832104" y="14224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全国新课标</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I 2023·</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改编</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每一章都以一系列实践作为结尾，这些实践旨在帮助你根据本章中的主要思想</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行事。（collection）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designed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chapter.</a:t>
            </a:r>
            <a:endParaRPr lang="en-US" altLang="zh-CN" dirty="0"/>
          </a:p>
        </p:txBody>
      </p:sp>
      <p:sp>
        <p:nvSpPr>
          <p:cNvPr id="4" name="QB_5_AN.47_1#12432771e.blank?vop=1&amp;pid=ab1a7f8a8&amp;color=0,0,0&amp;vpa=16&amp;vtp=1"/>
          <p:cNvSpPr/>
          <p:nvPr/>
        </p:nvSpPr>
        <p:spPr>
          <a:xfrm>
            <a:off x="3758660" y="218440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5_AN.48_1#12432771e.blank?vop=1&amp;pid=ab1a7f8a8&amp;color=0,0,0&amp;vpa=17&amp;vtp=1&amp;bbb=1"/>
          <p:cNvSpPr/>
          <p:nvPr/>
        </p:nvSpPr>
        <p:spPr>
          <a:xfrm>
            <a:off x="4215860" y="2184400"/>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collection</a:t>
            </a:r>
            <a:endParaRPr lang="en-US" altLang="zh-CN" dirty="0"/>
          </a:p>
        </p:txBody>
      </p:sp>
      <p:sp>
        <p:nvSpPr>
          <p:cNvPr id="6" name="QB_5_AN.49_1#12432771e.blank?vop=1&amp;pid=ab1a7f8a8&amp;color=0,0,0&amp;vpa=18&amp;vtp=1&amp;bbb=1"/>
          <p:cNvSpPr/>
          <p:nvPr/>
        </p:nvSpPr>
        <p:spPr>
          <a:xfrm>
            <a:off x="5422360" y="2184400"/>
            <a:ext cx="357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ed1919bb9?vop=1&amp;pid=ab1a7f8a8&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这项技术在公共场所特别有用，如银行、机场、火车站等等，仅举几例。（name）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railway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stations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51_1#ed1919bb9.blank?vop=1&amp;pid=ab1a7f8a8&amp;color=0,0,0&amp;vpa=19&amp;vtp=1&amp;bbb=1"/>
          <p:cNvSpPr/>
          <p:nvPr/>
        </p:nvSpPr>
        <p:spPr>
          <a:xfrm>
            <a:off x="9791160" y="14686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5_AN.52_1#ed1919bb9.blank?vop=1&amp;pid=ab1a7f8a8&amp;color=0,0,0&amp;vpa=20&amp;vtp=1&amp;bbb=1"/>
          <p:cNvSpPr/>
          <p:nvPr/>
        </p:nvSpPr>
        <p:spPr>
          <a:xfrm>
            <a:off x="10261060" y="1468620"/>
            <a:ext cx="661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name</a:t>
            </a:r>
            <a:endParaRPr lang="en-US" altLang="zh-CN" dirty="0"/>
          </a:p>
        </p:txBody>
      </p:sp>
      <p:sp>
        <p:nvSpPr>
          <p:cNvPr id="5" name="QB_5_AN.53_1#ed1919bb9.blank?vop=1&amp;pid=ab1a7f8a8&amp;color=0,0,0&amp;vpa=21&amp;vtp=1&amp;bbb=1"/>
          <p:cNvSpPr/>
          <p:nvPr/>
        </p:nvSpPr>
        <p:spPr>
          <a:xfrm>
            <a:off x="812260" y="1866765"/>
            <a:ext cx="458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endParaRPr lang="en-US" altLang="zh-CN" dirty="0"/>
          </a:p>
        </p:txBody>
      </p:sp>
      <p:sp>
        <p:nvSpPr>
          <p:cNvPr id="6" name="QB_5_AN.54_1#ed1919bb9.blank?vop=1&amp;pid=ab1a7f8a8&amp;color=0,0,0&amp;vpa=22&amp;vtp=1"/>
          <p:cNvSpPr/>
          <p:nvPr/>
        </p:nvSpPr>
        <p:spPr>
          <a:xfrm>
            <a:off x="1421860" y="18667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B_5_AN.55_1#ed1919bb9.blank?vop=1&amp;pid=ab1a7f8a8&amp;color=0,0,0&amp;vpa=23&amp;vtp=1&amp;bbb=1"/>
          <p:cNvSpPr/>
          <p:nvPr/>
        </p:nvSpPr>
        <p:spPr>
          <a:xfrm>
            <a:off x="1866360" y="18667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few</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618967a4a.fixed?pid=54f2c5146&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618967a4a.fixed?pid=54f2c5146&amp;color=255,255,255&amp;vtp=1&amp;bbb=1&amp;hb=1"/>
          <p:cNvSpPr/>
          <p:nvPr/>
        </p:nvSpPr>
        <p:spPr>
          <a:xfrm>
            <a:off x="2386584" y="2519172"/>
            <a:ext cx="7223760" cy="2011680"/>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Useful</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Structures</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for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0d82ef341?vop=1&amp;pid=ab1a7f8a8&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总统亲临该地区视察破坏情况。（hand）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President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devastation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57_1#0d82ef341.blank?vop=1&amp;pid=ab1a7f8a8&amp;color=0,0,0&amp;vpa=24&amp;vtp=1&amp;bbb=1"/>
          <p:cNvSpPr/>
          <p:nvPr/>
        </p:nvSpPr>
        <p:spPr>
          <a:xfrm>
            <a:off x="6108160" y="1447665"/>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a:t>
            </a:r>
            <a:endParaRPr lang="en-US" altLang="zh-CN" dirty="0"/>
          </a:p>
        </p:txBody>
      </p:sp>
      <p:sp>
        <p:nvSpPr>
          <p:cNvPr id="4" name="QB_5_AN.58_1#0d82ef341.blank?vop=1&amp;pid=ab1a7f8a8&amp;color=0,0,0&amp;vpa=25&amp;vtp=1&amp;bbb=1"/>
          <p:cNvSpPr/>
          <p:nvPr/>
        </p:nvSpPr>
        <p:spPr>
          <a:xfrm>
            <a:off x="6578060" y="1447665"/>
            <a:ext cx="534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first</a:t>
            </a:r>
            <a:endParaRPr lang="en-US" altLang="zh-CN" dirty="0"/>
          </a:p>
        </p:txBody>
      </p:sp>
      <p:sp>
        <p:nvSpPr>
          <p:cNvPr id="5" name="QB_5_AN.59_1#0d82ef341.blank?vop=1&amp;pid=ab1a7f8a8&amp;color=0,0,0&amp;vpa=26&amp;vtp=1&amp;bbb=1"/>
          <p:cNvSpPr/>
          <p:nvPr/>
        </p:nvSpPr>
        <p:spPr>
          <a:xfrm>
            <a:off x="7289260"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4c5597f16?vop=1&amp;pid=ab1a7f8a8&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如果有必要，我会在一个小时内到你那儿。（省略的用法）</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a:t>
            </a:r>
            <a:endParaRPr lang="en-US" altLang="zh-CN" sz="1800" dirty="0"/>
          </a:p>
        </p:txBody>
      </p:sp>
      <p:sp>
        <p:nvSpPr>
          <p:cNvPr id="3" name="QB_5_AN.61_1#4c5597f16.blank?vop=1&amp;pid=ab1a7f8a8&amp;color=0,0,0&amp;vpa=27&amp;vtp=1&amp;bbb=1"/>
          <p:cNvSpPr/>
          <p:nvPr/>
        </p:nvSpPr>
        <p:spPr>
          <a:xfrm>
            <a:off x="8249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If</a:t>
            </a:r>
            <a:endParaRPr lang="en-US" altLang="zh-CN" dirty="0"/>
          </a:p>
        </p:txBody>
      </p:sp>
      <p:sp>
        <p:nvSpPr>
          <p:cNvPr id="4" name="QB_5_AN.62_1#4c5597f16.blank?vop=1&amp;pid=ab1a7f8a8&amp;color=0,0,0&amp;vpa=28&amp;vtp=1&amp;bbb=1"/>
          <p:cNvSpPr/>
          <p:nvPr/>
        </p:nvSpPr>
        <p:spPr>
          <a:xfrm>
            <a:off x="1307560" y="1434965"/>
            <a:ext cx="1055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necessary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201100147?vop=1&amp;pid=ab1a7f8a8&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上课铃一响，老师就走了进来，手里拿着一本书。（with+宾语+介词短语）</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64_1#201100147.blank?vop=1&amp;pid=ab1a7f8a8&amp;color=0,0,0&amp;vpa=29&amp;vtp=1&amp;bbb=1"/>
          <p:cNvSpPr/>
          <p:nvPr/>
        </p:nvSpPr>
        <p:spPr>
          <a:xfrm>
            <a:off x="6254210" y="1447665"/>
            <a:ext cx="573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endParaRPr lang="en-US" altLang="zh-CN" dirty="0"/>
          </a:p>
        </p:txBody>
      </p:sp>
      <p:sp>
        <p:nvSpPr>
          <p:cNvPr id="4" name="QB_5_AN.65_1#201100147.blank?vop=1&amp;pid=ab1a7f8a8&amp;color=0,0,0&amp;vpa=30&amp;vtp=1"/>
          <p:cNvSpPr/>
          <p:nvPr/>
        </p:nvSpPr>
        <p:spPr>
          <a:xfrm>
            <a:off x="6978110" y="14476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5_AN.66_1#201100147.blank?vop=1&amp;pid=ab1a7f8a8&amp;color=0,0,0&amp;vpa=31&amp;vtp=1&amp;bbb=1"/>
          <p:cNvSpPr/>
          <p:nvPr/>
        </p:nvSpPr>
        <p:spPr>
          <a:xfrm>
            <a:off x="7422610" y="1447665"/>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book</a:t>
            </a:r>
            <a:endParaRPr lang="en-US" altLang="zh-CN" dirty="0"/>
          </a:p>
        </p:txBody>
      </p:sp>
      <p:sp>
        <p:nvSpPr>
          <p:cNvPr id="6" name="QB_5_AN.67_1#201100147.blank?vop=1&amp;pid=ab1a7f8a8&amp;color=0,0,0&amp;vpa=32&amp;vtp=1&amp;bbb=1"/>
          <p:cNvSpPr/>
          <p:nvPr/>
        </p:nvSpPr>
        <p:spPr>
          <a:xfrm>
            <a:off x="819731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7" name="QB_5_AN.68_1#201100147.blank?vop=1&amp;pid=ab1a7f8a8&amp;color=0,0,0&amp;vpa=33&amp;vtp=1&amp;bbb=1"/>
          <p:cNvSpPr/>
          <p:nvPr/>
        </p:nvSpPr>
        <p:spPr>
          <a:xfrm>
            <a:off x="8654510" y="1447665"/>
            <a:ext cx="78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his/her</a:t>
            </a:r>
            <a:endParaRPr lang="en-US" altLang="zh-CN" dirty="0"/>
          </a:p>
        </p:txBody>
      </p:sp>
      <p:sp>
        <p:nvSpPr>
          <p:cNvPr id="8" name="QB_5_AN.69_1#201100147.blank?vop=1&amp;pid=ab1a7f8a8&amp;color=0,0,0&amp;vpa=34&amp;vtp=1&amp;bbb=1"/>
          <p:cNvSpPr/>
          <p:nvPr/>
        </p:nvSpPr>
        <p:spPr>
          <a:xfrm>
            <a:off x="9607010"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7785cdcd?pid=c32e7c17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0_1#1b3f0ade4?vop=1&amp;pid=77785cdcd&amp;color=0,0,0&amp;vtp=1&amp;bbb=1&amp;hb=1"/>
          <p:cNvSpPr/>
          <p:nvPr/>
        </p:nvSpPr>
        <p:spPr>
          <a:xfrm>
            <a:off x="832104" y="1422400"/>
            <a:ext cx="10533888" cy="45377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主题：美国人在浙江乡村 | 词数：约240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全国二</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Cleveland,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bushes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灌木）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mountains,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chickens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（香味）”</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5_AN.71_1#1b3f0ade4.blank?vop=1&amp;pid=77785cdcd&amp;color=0,0,0&amp;vpa=35&amp;vtp=1&amp;bbb=1"/>
          <p:cNvSpPr/>
          <p:nvPr/>
        </p:nvSpPr>
        <p:spPr>
          <a:xfrm>
            <a:off x="7344250" y="2649220"/>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where</a:t>
            </a:r>
            <a:endParaRPr lang="en-US" altLang="zh-CN" dirty="0"/>
          </a:p>
        </p:txBody>
      </p:sp>
      <p:sp>
        <p:nvSpPr>
          <p:cNvPr id="5" name="QM_5_AN.72_1#1b3f0ade4.blank?vop=1&amp;pid=77785cdcd&amp;color=0,0,0&amp;vpa=36&amp;vtp=1&amp;bbb=1"/>
          <p:cNvSpPr/>
          <p:nvPr/>
        </p:nvSpPr>
        <p:spPr>
          <a:xfrm>
            <a:off x="8692610" y="3068320"/>
            <a:ext cx="788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central</a:t>
            </a:r>
            <a:endParaRPr lang="en-US" altLang="zh-CN" dirty="0"/>
          </a:p>
        </p:txBody>
      </p:sp>
      <p:sp>
        <p:nvSpPr>
          <p:cNvPr id="6" name="QM_5_AN.73_1#1b3f0ade4.blank?vop=1&amp;pid=77785cdcd&amp;color=0,0,0&amp;vpa=37&amp;vtp=1&amp;bbb=1"/>
          <p:cNvSpPr/>
          <p:nvPr/>
        </p:nvSpPr>
        <p:spPr>
          <a:xfrm>
            <a:off x="5581110" y="3906520"/>
            <a:ext cx="433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7" name="QM_5_AN.74_1#1b3f0ade4.blank?vop=1&amp;pid=77785cdcd&amp;color=0,0,0&amp;vpa=38&amp;vtp=1&amp;bbb=1"/>
          <p:cNvSpPr/>
          <p:nvPr/>
        </p:nvSpPr>
        <p:spPr>
          <a:xfrm>
            <a:off x="1161510" y="4744720"/>
            <a:ext cx="496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8" name="QM_5_AN.75_1#1b3f0ade4.blank?vop=1&amp;pid=77785cdcd&amp;color=0,0,0&amp;vpa=39&amp;vtp=1&amp;bbb=1"/>
          <p:cNvSpPr/>
          <p:nvPr/>
        </p:nvSpPr>
        <p:spPr>
          <a:xfrm>
            <a:off x="7311485" y="4732020"/>
            <a:ext cx="788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myself</a:t>
            </a:r>
            <a:endParaRPr lang="en-US" altLang="zh-CN" dirty="0"/>
          </a:p>
        </p:txBody>
      </p:sp>
      <p:sp>
        <p:nvSpPr>
          <p:cNvPr id="9" name="QM_5_AN.76_1#1b3f0ade4.blank?vop=1&amp;pid=77785cdcd&amp;color=0,0,0&amp;vpa=40&amp;vtp=1&amp;bbb=1"/>
          <p:cNvSpPr/>
          <p:nvPr/>
        </p:nvSpPr>
        <p:spPr>
          <a:xfrm>
            <a:off x="5428710" y="55619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7_1#1b3f0ade4?vop=1&amp;pid=77785cdcd&amp;color=0,0,0&amp;mp=1&amp;vtp=1&amp;bt=1&amp;bbb=1&amp;hb=1"/>
          <p:cNvSpPr/>
          <p:nvPr/>
        </p:nvSpPr>
        <p:spPr>
          <a:xfrm>
            <a:off x="832104" y="1078992"/>
            <a:ext cx="10533888" cy="23463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clotheslines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sun-dried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plenty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AN.78_1#1b3f0ade4.blank?vop=1&amp;pid=77785cdcd&amp;color=0,0,0&amp;mp=1&amp;vpa=41&amp;vtp=1&amp;bbb=1"/>
          <p:cNvSpPr/>
          <p:nvPr/>
        </p:nvSpPr>
        <p:spPr>
          <a:xfrm>
            <a:off x="1885410" y="1392047"/>
            <a:ext cx="1233488" cy="313055"/>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discover</a:t>
            </a:r>
            <a:endParaRPr lang="en-US" altLang="zh-CN" dirty="0"/>
          </a:p>
        </p:txBody>
      </p:sp>
      <p:sp>
        <p:nvSpPr>
          <p:cNvPr id="4" name="QM_5_AN.79_1#1b3f0ade4.blank?vop=1&amp;pid=77785cdcd&amp;color=0,0,0&amp;mp=1&amp;vpa=42&amp;vtp=1&amp;bbb=1"/>
          <p:cNvSpPr/>
          <p:nvPr/>
        </p:nvSpPr>
        <p:spPr>
          <a:xfrm>
            <a:off x="2533110" y="2077847"/>
            <a:ext cx="8905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absence</a:t>
            </a:r>
            <a:endParaRPr lang="en-US" altLang="zh-CN" dirty="0"/>
          </a:p>
        </p:txBody>
      </p:sp>
      <p:sp>
        <p:nvSpPr>
          <p:cNvPr id="5" name="QM_5_AN.80_1#1b3f0ade4.blank?vop=1&amp;pid=77785cdcd&amp;color=0,0,0&amp;mp=1&amp;vpa=43&amp;vtp=1&amp;bbb=1"/>
          <p:cNvSpPr/>
          <p:nvPr/>
        </p:nvSpPr>
        <p:spPr>
          <a:xfrm>
            <a:off x="8349710" y="2077847"/>
            <a:ext cx="11318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afternoons</a:t>
            </a:r>
            <a:endParaRPr lang="en-US" altLang="zh-CN" dirty="0"/>
          </a:p>
        </p:txBody>
      </p:sp>
      <p:sp>
        <p:nvSpPr>
          <p:cNvPr id="6" name="QM_5_AN.81_1#1b3f0ade4.blank?vop=1&amp;pid=77785cdcd&amp;color=0,0,0&amp;mp=1&amp;vpa=44&amp;vtp=1&amp;bbb=1"/>
          <p:cNvSpPr/>
          <p:nvPr/>
        </p:nvSpPr>
        <p:spPr>
          <a:xfrm>
            <a:off x="8797385" y="2763647"/>
            <a:ext cx="4714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endParaRPr lang="en-US" altLang="zh-CN" dirty="0"/>
          </a:p>
        </p:txBody>
      </p:sp>
      <p:sp>
        <p:nvSpPr>
          <p:cNvPr id="7" name="QM_5_EX.82_1#1b3f0ade4?vop=1&amp;pid=77785cdcd&amp;color=0,0,0&amp;vtp=1&amp;bbb=1&amp;hb=1"/>
          <p:cNvSpPr/>
          <p:nvPr/>
        </p:nvSpPr>
        <p:spPr>
          <a:xfrm>
            <a:off x="832104" y="3423729"/>
            <a:ext cx="10533888" cy="989330"/>
          </a:xfrm>
          <a:prstGeom prst="rect">
            <a:avLst/>
          </a:prstGeom>
          <a:noFill/>
        </p:spPr>
        <p:txBody>
          <a:bodyPr wrap="none" lIns="0" tIns="0" rIns="0" bIns="0" rtlCol="0" anchor="t"/>
          <a:lstStyle/>
          <a:p>
            <a:pPr algn="l">
              <a:lnSpc>
                <a:spcPts val="27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本文主要讲述了一位美国女性从美国俄亥俄州克利夫兰移居到中国浙江乡村的经历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她初到之</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时未曾想过能适应</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却在新环境中逐渐感到自在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还体验到阳光晒衣的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阳光香味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感悟到了简单乡村生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6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活的美好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B_6_BD.83_1#e8d7268f7?vop=1&amp;pid=1b3f0ade4&amp;color=0,0,0&amp;vtp=1&amp;bbb=1"/>
          <p:cNvSpPr/>
          <p:nvPr/>
        </p:nvSpPr>
        <p:spPr>
          <a:xfrm>
            <a:off x="832104" y="4448873"/>
            <a:ext cx="10533888" cy="303530"/>
          </a:xfrm>
          <a:prstGeom prst="rect">
            <a:avLst/>
          </a:prstGeom>
          <a:noFill/>
        </p:spPr>
        <p:txBody>
          <a:bodyPr wrap="none" lIns="0" tIns="0" rIns="0" bIns="0" rtlCol="0" anchor="t"/>
          <a:lstStyle/>
          <a:p>
            <a:pPr algn="l">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84_1#e8d7268f7.blank?vop=1&amp;pid=1b3f0ade4&amp;color=0,0,0&amp;vpa=45&amp;vtp=1&amp;bbb=1"/>
          <p:cNvSpPr/>
          <p:nvPr/>
        </p:nvSpPr>
        <p:spPr>
          <a:xfrm>
            <a:off x="1078960" y="4407407"/>
            <a:ext cx="725488" cy="306515"/>
          </a:xfrm>
          <a:prstGeom prst="rect">
            <a:avLst/>
          </a:prstGeom>
          <a:noFill/>
        </p:spPr>
        <p:txBody>
          <a:bodyPr wrap="none" lIns="0" tIns="0" rIns="0" bIns="0" rtlCol="0" anchor="t"/>
          <a:lstStyle/>
          <a:p>
            <a:pPr algn="ctr">
              <a:lnSpc>
                <a:spcPts val="26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where</a:t>
            </a:r>
            <a:endParaRPr lang="en-US" altLang="zh-CN" dirty="0"/>
          </a:p>
        </p:txBody>
      </p:sp>
      <p:sp>
        <p:nvSpPr>
          <p:cNvPr id="10" name="QB_6_AS.85_1#e8d7268f7?vop=1&amp;pid=1b3f0ade4&amp;color=0,0,0&amp;vtp=1&amp;bbb=1&amp;hb=1"/>
          <p:cNvSpPr/>
          <p:nvPr/>
        </p:nvSpPr>
        <p:spPr>
          <a:xfrm>
            <a:off x="832104" y="4786883"/>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句意为：但如今，我和我的中国丈夫及其家人一起生活在中国浙江的乡村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——这里竹子和茶树在山上自发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，鸡总是散养，也没有集中供暖设施。分析句子成分可知，此处引导非限制性定语从句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Zhejiang,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China”，关系词在从句中作地点状语，应用关系副词where引导该从句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
                                            <p:txEl>
                                              <p:pRg st="1" end="1"/>
                                            </p:txEl>
                                          </p:spTgt>
                                        </p:tgtEl>
                                        <p:attrNameLst>
                                          <p:attrName>style.visibility</p:attrName>
                                        </p:attrNameLst>
                                      </p:cBhvr>
                                      <p:to>
                                        <p:strVal val="visible"/>
                                      </p:to>
                                    </p:set>
                                    <p:anim calcmode="lin" valueType="num">
                                      <p:cBhvr additive="base">
                                        <p:cTn id="5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
                                            <p:txEl>
                                              <p:pRg st="2" end="2"/>
                                            </p:txEl>
                                          </p:spTgt>
                                        </p:tgtEl>
                                        <p:attrNameLst>
                                          <p:attrName>style.visibility</p:attrName>
                                        </p:attrNameLst>
                                      </p:cBhvr>
                                      <p:to>
                                        <p:strVal val="visible"/>
                                      </p:to>
                                    </p:set>
                                    <p:anim calcmode="lin" valueType="num">
                                      <p:cBhvr additive="base">
                                        <p:cTn id="5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9">
                                            <p:bg/>
                                          </p:spTgt>
                                        </p:tgtEl>
                                        <p:attrNameLst>
                                          <p:attrName>style.visibility</p:attrName>
                                        </p:attrNameLst>
                                      </p:cBhvr>
                                      <p:to>
                                        <p:strVal val="visible"/>
                                      </p:to>
                                    </p:set>
                                    <p:anim calcmode="lin" valueType="num">
                                      <p:cBhvr additive="base">
                                        <p:cTn id="6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9">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9">
                                            <p:txEl>
                                              <p:pRg st="0" end="0"/>
                                            </p:txEl>
                                          </p:spTgt>
                                        </p:tgtEl>
                                        <p:attrNameLst>
                                          <p:attrName>style.visibility</p:attrName>
                                        </p:attrNameLst>
                                      </p:cBhvr>
                                      <p:to>
                                        <p:strVal val="visible"/>
                                      </p:to>
                                    </p:set>
                                    <p:anim calcmode="lin" valueType="num">
                                      <p:cBhvr additive="base">
                                        <p:cTn id="6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0">
                                            <p:bg/>
                                          </p:spTgt>
                                        </p:tgtEl>
                                        <p:attrNameLst>
                                          <p:attrName>style.visibility</p:attrName>
                                        </p:attrNameLst>
                                      </p:cBhvr>
                                      <p:to>
                                        <p:strVal val="visible"/>
                                      </p:to>
                                    </p:set>
                                    <p:anim calcmode="lin" valueType="num">
                                      <p:cBhvr additive="base">
                                        <p:cTn id="7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0">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anim calcmode="lin" valueType="num">
                                      <p:cBhvr additive="base">
                                        <p:cTn id="7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
                                            <p:txEl>
                                              <p:pRg st="1" end="1"/>
                                            </p:txEl>
                                          </p:spTgt>
                                        </p:tgtEl>
                                        <p:attrNameLst>
                                          <p:attrName>style.visibility</p:attrName>
                                        </p:attrNameLst>
                                      </p:cBhvr>
                                      <p:to>
                                        <p:strVal val="visible"/>
                                      </p:to>
                                    </p:set>
                                    <p:anim calcmode="lin" valueType="num">
                                      <p:cBhvr additive="base">
                                        <p:cTn id="8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0">
                                            <p:txEl>
                                              <p:pRg st="2" end="2"/>
                                            </p:txEl>
                                          </p:spTgt>
                                        </p:tgtEl>
                                        <p:attrNameLst>
                                          <p:attrName>style.visibility</p:attrName>
                                        </p:attrNameLst>
                                      </p:cBhvr>
                                      <p:to>
                                        <p:strVal val="visible"/>
                                      </p:to>
                                    </p:set>
                                    <p:anim calcmode="lin" valueType="num">
                                      <p:cBhvr additive="base">
                                        <p:cTn id="8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0">
                                            <p:txEl>
                                              <p:pRg st="3" end="3"/>
                                            </p:txEl>
                                          </p:spTgt>
                                        </p:tgtEl>
                                        <p:attrNameLst>
                                          <p:attrName>style.visibility</p:attrName>
                                        </p:attrNameLst>
                                      </p:cBhvr>
                                      <p:to>
                                        <p:strVal val="visible"/>
                                      </p:to>
                                    </p:set>
                                    <p:anim calcmode="lin" valueType="num">
                                      <p:cBhvr additive="base">
                                        <p:cTn id="9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6_1#99382f2ef?vop=1&amp;pid=1b3f0ade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87_1#99382f2ef.blank?vop=1&amp;pid=1b3f0ade4&amp;color=0,0,0&amp;vpa=46&amp;vtp=1&amp;bbb=1"/>
          <p:cNvSpPr/>
          <p:nvPr/>
        </p:nvSpPr>
        <p:spPr>
          <a:xfrm>
            <a:off x="1040860" y="1037082"/>
            <a:ext cx="788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central</a:t>
            </a:r>
            <a:endParaRPr lang="en-US" altLang="zh-CN" dirty="0"/>
          </a:p>
        </p:txBody>
      </p:sp>
      <p:sp>
        <p:nvSpPr>
          <p:cNvPr id="4" name="QB_6_AS.88_1#99382f2ef?vop=1&amp;pid=1b3f0ade4&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句意见上一题解析。此处为固定搭配central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heating，意为“集中供热设备”。故填central。</a:t>
            </a:r>
            <a:endParaRPr lang="en-US" altLang="zh-CN" sz="1800" dirty="0"/>
          </a:p>
        </p:txBody>
      </p:sp>
      <p:sp>
        <p:nvSpPr>
          <p:cNvPr id="5" name="QB_6_BD.89_1#20d3b6a9b?vop=1&amp;pid=1b3f0ade4&amp;color=0,0,0&amp;vtp=1&amp;bbb=1"/>
          <p:cNvSpPr/>
          <p:nvPr/>
        </p:nvSpPr>
        <p:spPr>
          <a:xfrm>
            <a:off x="832104" y="19012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6_AN.90_1#20d3b6a9b.blank?vop=1&amp;pid=1b3f0ade4&amp;color=0,0,0&amp;vpa=47&amp;vtp=1&amp;bbb=1"/>
          <p:cNvSpPr/>
          <p:nvPr/>
        </p:nvSpPr>
        <p:spPr>
          <a:xfrm>
            <a:off x="1053560" y="1859343"/>
            <a:ext cx="433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7" name="QB_6_AS.91_1#20d3b6a9b?vop=1&amp;pid=1b3f0ade4&amp;color=0,0,0&amp;vtp=1&amp;bbb=1&amp;hb=1"/>
          <p:cNvSpPr/>
          <p:nvPr/>
        </p:nvSpPr>
        <p:spPr>
          <a:xfrm>
            <a:off x="832104" y="232156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句意为：我过往的人生中没有什么让我为此做好准备——无可否认，初来此地时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，我从未想象自己将会在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这个地区感到自在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sth是固定短语，意为“使某人为某事/物做好准备”。故填for。</a:t>
            </a:r>
            <a:endParaRPr lang="en-US" altLang="zh-CN" dirty="0"/>
          </a:p>
        </p:txBody>
      </p:sp>
      <p:sp>
        <p:nvSpPr>
          <p:cNvPr id="8" name="QB_6_BD.92_1#95bbdc3df?vop=1&amp;pid=1b3f0ade4&amp;color=0,0,0&amp;vtp=1&amp;bbb=1"/>
          <p:cNvSpPr/>
          <p:nvPr/>
        </p:nvSpPr>
        <p:spPr>
          <a:xfrm>
            <a:off x="832104" y="313632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9" name="QB_6_AN.93_1#95bbdc3df.blank?vop=1&amp;pid=1b3f0ade4&amp;color=0,0,0&amp;vpa=48&amp;vtp=1&amp;bbb=1"/>
          <p:cNvSpPr/>
          <p:nvPr/>
        </p:nvSpPr>
        <p:spPr>
          <a:xfrm>
            <a:off x="1078960" y="3094418"/>
            <a:ext cx="496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endParaRPr lang="en-US" altLang="zh-CN" dirty="0"/>
          </a:p>
        </p:txBody>
      </p:sp>
      <p:sp>
        <p:nvSpPr>
          <p:cNvPr id="10" name="QB_6_AS.94_1#95bbdc3df?vop=1&amp;pid=1b3f0ade4&amp;color=0,0,0&amp;vtp=1&amp;bbb=1&amp;hb=1"/>
          <p:cNvSpPr/>
          <p:nvPr/>
        </p:nvSpPr>
        <p:spPr>
          <a:xfrm>
            <a:off x="832104" y="355663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句意为：但令人惊叹的是你在新环境中如何能够适应和学习。分析句子成分并结合句意可知，此处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导主语从句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，adapt和learn在从句中是并列关系，应用连词</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and。故填and。</a:t>
            </a:r>
            <a:endParaRPr lang="en-US" altLang="zh-CN" dirty="0"/>
          </a:p>
        </p:txBody>
      </p:sp>
      <p:sp>
        <p:nvSpPr>
          <p:cNvPr id="11" name="QB_6_BD.95_1#1308d06fc?vop=1&amp;pid=1b3f0ade4&amp;color=0,0,0&amp;vtp=1&amp;bbb=1"/>
          <p:cNvSpPr/>
          <p:nvPr/>
        </p:nvSpPr>
        <p:spPr>
          <a:xfrm>
            <a:off x="832104" y="437140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96_1#1308d06fc.blank?vop=1&amp;pid=1b3f0ade4&amp;color=0,0,0&amp;vpa=49&amp;vtp=1&amp;bbb=1"/>
          <p:cNvSpPr/>
          <p:nvPr/>
        </p:nvSpPr>
        <p:spPr>
          <a:xfrm>
            <a:off x="1040860" y="4316793"/>
            <a:ext cx="788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myself</a:t>
            </a:r>
            <a:endParaRPr lang="en-US" altLang="zh-CN" dirty="0"/>
          </a:p>
        </p:txBody>
      </p:sp>
      <p:sp>
        <p:nvSpPr>
          <p:cNvPr id="13" name="QB_6_AS.97_1#1308d06fc?vop=1&amp;pid=1b3f0ade4&amp;color=0,0,0&amp;vtp=1&amp;bbb=1&amp;hb=1"/>
          <p:cNvSpPr/>
          <p:nvPr/>
        </p:nvSpPr>
        <p:spPr>
          <a:xfrm>
            <a:off x="832104" y="479171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句意为：慢慢地，我发现自己在这里感到无比自在。分析句子成分可知，设空处作宾语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，且宾语人称和主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语人称一致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sth为固定搭配，表示“发现自己处于某种状态或正在做某事”，此处指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发现自己感到无比自在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”。故填myself。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2">
                                            <p:bg/>
                                          </p:spTgt>
                                        </p:tgtEl>
                                        <p:attrNameLst>
                                          <p:attrName>style.visibility</p:attrName>
                                        </p:attrNameLst>
                                      </p:cBhvr>
                                      <p:to>
                                        <p:strVal val="visible"/>
                                      </p:to>
                                    </p:set>
                                    <p:anim calcmode="lin" valueType="num">
                                      <p:cBhvr additive="base">
                                        <p:cTn id="75"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2">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2">
                                            <p:txEl>
                                              <p:pRg st="0" end="0"/>
                                            </p:txEl>
                                          </p:spTgt>
                                        </p:tgtEl>
                                        <p:attrNameLst>
                                          <p:attrName>style.visibility</p:attrName>
                                        </p:attrNameLst>
                                      </p:cBhvr>
                                      <p:to>
                                        <p:strVal val="visible"/>
                                      </p:to>
                                    </p:set>
                                    <p:anim calcmode="lin" valueType="num">
                                      <p:cBhvr additive="base">
                                        <p:cTn id="7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bg/>
                                          </p:spTgt>
                                        </p:tgtEl>
                                        <p:attrNameLst>
                                          <p:attrName>style.visibility</p:attrName>
                                        </p:attrNameLst>
                                      </p:cBhvr>
                                      <p:to>
                                        <p:strVal val="visible"/>
                                      </p:to>
                                    </p:set>
                                    <p:anim calcmode="lin" valueType="num">
                                      <p:cBhvr additive="base">
                                        <p:cTn id="8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3">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3">
                                            <p:txEl>
                                              <p:pRg st="0" end="0"/>
                                            </p:txEl>
                                          </p:spTgt>
                                        </p:tgtEl>
                                        <p:attrNameLst>
                                          <p:attrName>style.visibility</p:attrName>
                                        </p:attrNameLst>
                                      </p:cBhvr>
                                      <p:to>
                                        <p:strVal val="visible"/>
                                      </p:to>
                                    </p:set>
                                    <p:anim calcmode="lin" valueType="num">
                                      <p:cBhvr additive="base">
                                        <p:cTn id="8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1" end="1"/>
                                            </p:txEl>
                                          </p:spTgt>
                                        </p:tgtEl>
                                        <p:attrNameLst>
                                          <p:attrName>style.visibility</p:attrName>
                                        </p:attrNameLst>
                                      </p:cBhvr>
                                      <p:to>
                                        <p:strVal val="visible"/>
                                      </p:to>
                                    </p:set>
                                    <p:anim calcmode="lin" valueType="num">
                                      <p:cBhvr additive="base">
                                        <p:cTn id="9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2" end="2"/>
                                            </p:txEl>
                                          </p:spTgt>
                                        </p:tgtEl>
                                        <p:attrNameLst>
                                          <p:attrName>style.visibility</p:attrName>
                                        </p:attrNameLst>
                                      </p:cBhvr>
                                      <p:to>
                                        <p:strVal val="visible"/>
                                      </p:to>
                                    </p:set>
                                    <p:anim calcmode="lin" valueType="num">
                                      <p:cBhvr additive="base">
                                        <p:cTn id="9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8_1#d6dc950af?vop=1&amp;pid=1b3f0ade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99_1#d6dc950af.blank?vop=1&amp;pid=1b3f0ade4&amp;color=0,0,0&amp;vpa=50&amp;vtp=1&amp;bbb=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4" name="QB_6_AS.100_1#d6dc950af?vop=1&amp;pid=1b3f0ade4&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句意为：刚晒过的衣服上的“阳光香味”就是其中之一。分析句子成分可知，此处为主系表结构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，根据上文that引导的定语从句中的谓语surprise并结合句意可知，此处陈述一般情况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，应用一般现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，主语中心词“sunshine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scent”为单数，系动词应用is。故填is。</a:t>
            </a:r>
            <a:endParaRPr lang="en-US" altLang="zh-CN" dirty="0"/>
          </a:p>
        </p:txBody>
      </p:sp>
      <p:sp>
        <p:nvSpPr>
          <p:cNvPr id="5" name="QB_6_BD.101_1#c18acb313?vop=1&amp;pid=1b3f0ade4&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6_AN.102_1#c18acb313.blank?vop=1&amp;pid=1b3f0ade4&amp;color=0,0,0&amp;vpa=51&amp;vtp=1&amp;bbb=1"/>
          <p:cNvSpPr/>
          <p:nvPr/>
        </p:nvSpPr>
        <p:spPr>
          <a:xfrm>
            <a:off x="1053560" y="2688653"/>
            <a:ext cx="12334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discover</a:t>
            </a:r>
            <a:endParaRPr lang="en-US" altLang="zh-CN" dirty="0"/>
          </a:p>
        </p:txBody>
      </p:sp>
      <p:sp>
        <p:nvSpPr>
          <p:cNvPr id="7" name="QB_6_AS.103_1#c18acb313?vop=1&amp;pid=1b3f0ade4&amp;color=0,0,0&amp;vtp=1&amp;bbb=1&amp;hb=1"/>
          <p:cNvSpPr/>
          <p:nvPr/>
        </p:nvSpPr>
        <p:spPr>
          <a:xfrm>
            <a:off x="832104" y="315087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句意为：在我成长的过程中，我的家人和我们的邻居从不用晾衣绳来弄干衣服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，这让我错失了发现阳光的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一大奇妙之处的机会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——衣物在阳光下晾晒一整天后那芬芳的“阳光香味”。the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sth是固定短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，意为“做某事的机会”。故填to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a:t>
            </a:r>
            <a:endParaRPr lang="en-US" altLang="zh-CN" dirty="0"/>
          </a:p>
        </p:txBody>
      </p:sp>
      <p:sp>
        <p:nvSpPr>
          <p:cNvPr id="8" name="QB_6_BD.104_1#433e1355f?vop=1&amp;pid=1b3f0ade4&amp;color=0,0,0&amp;vtp=1&amp;bbb=1"/>
          <p:cNvSpPr/>
          <p:nvPr/>
        </p:nvSpPr>
        <p:spPr>
          <a:xfrm>
            <a:off x="832104" y="43904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6_AN.105_1#433e1355f.blank?vop=1&amp;pid=1b3f0ade4&amp;color=0,0,0&amp;vpa=52&amp;vtp=1&amp;bbb=1"/>
          <p:cNvSpPr/>
          <p:nvPr/>
        </p:nvSpPr>
        <p:spPr>
          <a:xfrm>
            <a:off x="1053560" y="4348543"/>
            <a:ext cx="890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absence</a:t>
            </a:r>
            <a:endParaRPr lang="en-US" altLang="zh-CN" dirty="0"/>
          </a:p>
        </p:txBody>
      </p:sp>
      <p:sp>
        <p:nvSpPr>
          <p:cNvPr id="10" name="QB_6_AS.106_1#433e1355f?vop=1&amp;pid=1b3f0ade4&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句意为：在我住的地方，太阳晒干的衣物闻起来格外宜人，这得益于没有雾霾，有许多碧空如洗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、空气非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常清新的午后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。分析句子成分可知，设空处作宾语，此处为“the+名词+of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”结构，应用名词形式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absence，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“缺乏，不存在”。故填absence。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7_1#89d75b967?vop=1&amp;pid=1b3f0ade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08_1#89d75b967.blank?vop=1&amp;pid=1b3f0ade4&amp;color=0,0,0&amp;vpa=53&amp;vtp=1&amp;bbb=1"/>
          <p:cNvSpPr/>
          <p:nvPr/>
        </p:nvSpPr>
        <p:spPr>
          <a:xfrm>
            <a:off x="1040860" y="1037082"/>
            <a:ext cx="1131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afternoons</a:t>
            </a:r>
            <a:endParaRPr lang="en-US" altLang="zh-CN" dirty="0"/>
          </a:p>
        </p:txBody>
      </p:sp>
      <p:sp>
        <p:nvSpPr>
          <p:cNvPr id="4" name="QB_6_AS.109_1#89d75b967?vop=1&amp;pid=1b3f0ade4&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句意见上一题解析。根据句意及空前的plenty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of可知，此处afternoon应用复数形式，表示“多个午后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afternoons。</a:t>
            </a:r>
            <a:endParaRPr lang="en-US" altLang="zh-CN" dirty="0"/>
          </a:p>
        </p:txBody>
      </p:sp>
      <p:sp>
        <p:nvSpPr>
          <p:cNvPr id="5" name="QB_6_BD.110_1#4cdb7222c?vop=1&amp;pid=1b3f0ade4&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6_AN.111_1#4cdb7222c.blank?vop=1&amp;pid=1b3f0ade4&amp;color=0,0,0&amp;vpa=54&amp;vtp=1&amp;bbb=1"/>
          <p:cNvSpPr/>
          <p:nvPr/>
        </p:nvSpPr>
        <p:spPr>
          <a:xfrm>
            <a:off x="1142460" y="2276538"/>
            <a:ext cx="471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endParaRPr lang="en-US" altLang="zh-CN" dirty="0"/>
          </a:p>
        </p:txBody>
      </p:sp>
      <p:sp>
        <p:nvSpPr>
          <p:cNvPr id="7" name="QB_6_AS.112_1#4cdb7222c?vop=1&amp;pid=1b3f0ade4&amp;color=0,0,0&amp;vtp=1&amp;bbb=1&amp;hb=1"/>
          <p:cNvSpPr/>
          <p:nvPr/>
        </p:nvSpPr>
        <p:spPr>
          <a:xfrm>
            <a:off x="832104" y="273875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句意为：如果你从未体验过被太阳晒了一天的床单或衬衫散发出的“阳光香味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”，那么你可就错过了生命中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的一大奇妙之处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。分析句子成分可知，从句中已有谓语，且其与设空处之间无连词连接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，所以设空处应用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非谓语动词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shirt与leave之间为逻辑上的被动关系，应用过去分词作后置定语。故填left。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12_2#4cdb7222c?vop=1&amp;pid=1b3f0ade4&amp;color=0,0,0&amp;mp=1&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sz="1800" dirty="0"/>
          </a:p>
        </p:txBody>
      </p:sp>
      <p:pic>
        <p:nvPicPr>
          <p:cNvPr id="3" name="QB_6_AS.112_3#4cdb7222c?vop=1&amp;pid=1b3f0ade4&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0672" y="1575046"/>
            <a:ext cx="6007608" cy="3154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AS.112_4#4cdb7222c?vop=1&amp;pid=1b3f0ade4&amp;color=0,0,0&amp;mp=1&amp;vtp=1&amp;bbb=1&amp;hb=1"/>
          <p:cNvSpPr/>
          <p:nvPr/>
        </p:nvSpPr>
        <p:spPr>
          <a:xfrm>
            <a:off x="832104" y="486434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但如今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我和我的中国丈夫及其家人一起生活在中国浙江的乡村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这里竹子和茶树在山上自发生</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鸡总是散养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也没有集中供暖设施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2ca87721?pid=dd932010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3_1#9af774721?vop=1&amp;pid=b2ca87721&amp;color=0,0,0&amp;vtp=1&amp;bbb=1&amp;hb=1"/>
          <p:cNvSpPr/>
          <p:nvPr/>
        </p:nvSpPr>
        <p:spPr>
          <a:xfrm>
            <a:off x="832104" y="1422400"/>
            <a:ext cx="10533888" cy="4730369"/>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主题：美国餐饮文化 | 词数：约301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江西省上高中学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hamburgers.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Irvine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European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Middle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c2410dc0?pid=c32e7c17f&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09bc28653?pid=3c2410dc0&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c3b308cd6?vop=1&amp;pid=09bc28653&amp;color=0,0,0&amp;vtp=1&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husband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dirty="0"/>
          </a:p>
        </p:txBody>
      </p:sp>
      <p:sp>
        <p:nvSpPr>
          <p:cNvPr id="5" name="QB_6_AN.2_1#c3b308cd6.blank?vop=1&amp;pid=09bc28653&amp;color=0,0,0&amp;vpa=1&amp;vtp=1&amp;bbb=1"/>
          <p:cNvSpPr/>
          <p:nvPr/>
        </p:nvSpPr>
        <p:spPr>
          <a:xfrm>
            <a:off x="8845010" y="1772920"/>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financial</a:t>
            </a:r>
            <a:endParaRPr lang="en-US" altLang="zh-CN" dirty="0"/>
          </a:p>
        </p:txBody>
      </p:sp>
      <p:sp>
        <p:nvSpPr>
          <p:cNvPr id="6" name="QB_6_AS.3_1#c3b308cd6?vop=1&amp;pid=09bc28653&amp;color=0,0,0&amp;vtp=1&amp;bbb=1&amp;hb=1"/>
          <p:cNvSpPr/>
          <p:nvPr/>
        </p:nvSpPr>
        <p:spPr>
          <a:xfrm>
            <a:off x="832104" y="26320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句意为：作为一个丈夫和三个孩子的父亲,他承担了家里大部分的经济责任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。设空处作定语修饰名词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，应用形容词形式，故填financial。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3_2#9af774721?vop=1&amp;pid=b2ca87721&amp;color=0,0,0&amp;mp=1&amp;vtp=1&amp;bt=1&amp;bbb=1&amp;hb=1"/>
          <p:cNvSpPr/>
          <p:nvPr/>
        </p:nvSpPr>
        <p:spPr>
          <a:xfrm>
            <a:off x="832104" y="1078992"/>
            <a:ext cx="10533888" cy="17907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pizza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webpage,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address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3" name="QM_5_EX.114_1#9af774721?vop=1&amp;pid=b2ca87721&amp;color=0,0,0&amp;vtp=1&amp;bbb=1"/>
          <p:cNvSpPr/>
          <p:nvPr/>
        </p:nvSpPr>
        <p:spPr>
          <a:xfrm>
            <a:off x="832104" y="2849880"/>
            <a:ext cx="10533888" cy="322580"/>
          </a:xfrm>
          <a:prstGeom prst="rect">
            <a:avLst/>
          </a:prstGeom>
          <a:noFill/>
        </p:spPr>
        <p:txBody>
          <a:bodyPr wrap="none" lIns="0" tIns="0" rIns="0" bIns="0" rtlCol="0" anchor="t"/>
          <a:lstStyle/>
          <a:p>
            <a:pPr algn="l">
              <a:lnSpc>
                <a:spcPts val="28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文章主要介绍了美国餐饮的多元文化特点和就餐方式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6_BD.115_1#b225a167f?vop=1&amp;pid=9af774721&amp;color=0,0,0&amp;vtp=1&amp;bbb=1"/>
          <p:cNvSpPr/>
          <p:nvPr/>
        </p:nvSpPr>
        <p:spPr>
          <a:xfrm>
            <a:off x="832104" y="3226815"/>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6_AN.116_1#b225a167f.bracket?vop=1&amp;pid=9af774721&amp;color=0,0,0&amp;vpa=55&amp;vtp=1"/>
          <p:cNvSpPr/>
          <p:nvPr/>
        </p:nvSpPr>
        <p:spPr>
          <a:xfrm>
            <a:off x="9105360" y="3223957"/>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6_BD.115_2#b225a167f.choices?vop=1&amp;pid=9af774721&amp;color=0,0,0&amp;vtp=1&amp;bbb=1"/>
          <p:cNvSpPr/>
          <p:nvPr/>
        </p:nvSpPr>
        <p:spPr>
          <a:xfrm>
            <a:off x="832104" y="3584193"/>
            <a:ext cx="10533888" cy="14179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chains.</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p:txBody>
      </p:sp>
      <p:sp>
        <p:nvSpPr>
          <p:cNvPr id="7" name="QC_6_AS.117_1#b225a167f?vop=1&amp;pid=9af774721&amp;color=0,0,0&amp;vtp=1&amp;bbb=1&amp;hb=1"/>
          <p:cNvSpPr/>
          <p:nvPr/>
        </p:nvSpPr>
        <p:spPr>
          <a:xfrm>
            <a:off x="832104" y="5031994"/>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可供选择的食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物具有广泛的文化多样性让美国的餐馆与世界上其他地方不同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 calcmode="lin" valueType="num">
                                      <p:cBhvr additive="base">
                                        <p:cTn id="3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8_1#5da6ff533?vop=1&amp;pid=9af77472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9_1#5da6ff533.bracket?vop=1&amp;pid=9af774721&amp;color=0,0,0&amp;vpa=56&amp;vtp=1"/>
          <p:cNvSpPr/>
          <p:nvPr/>
        </p:nvSpPr>
        <p:spPr>
          <a:xfrm>
            <a:off x="10553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8_2#5da6ff533.choices?vop=1&amp;pid=9af774721&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recommendations.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endParaRPr lang="en-US" altLang="zh-CN" sz="1800" dirty="0"/>
          </a:p>
        </p:txBody>
      </p:sp>
      <p:sp>
        <p:nvSpPr>
          <p:cNvPr id="5" name="QC_6_AS.120_1#5da6ff533?vop=1&amp;pid=9af774721&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cuisine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，对于游客来说，想找到提供他们喜欢的美食的餐厅，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最常见的方式是使用应用程序并搜索特定的美食。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dirty="0"/>
          </a:p>
        </p:txBody>
      </p:sp>
      <p:sp>
        <p:nvSpPr>
          <p:cNvPr id="6" name="QC_6_BD.121_1#f910a6a63?vop=1&amp;pid=9af774721&amp;color=0,0,0&amp;vtp=1&amp;bbb=1"/>
          <p:cNvSpPr/>
          <p:nvPr/>
        </p:nvSpPr>
        <p:spPr>
          <a:xfrm>
            <a:off x="832104" y="43815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2_1#f910a6a63.bracket?vop=1&amp;pid=9af774721&amp;color=0,0,0&amp;vpa=57&amp;vtp=1"/>
          <p:cNvSpPr/>
          <p:nvPr/>
        </p:nvSpPr>
        <p:spPr>
          <a:xfrm>
            <a:off x="8813260" y="4377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6_BD.121_2#f910a6a63.choices?vop=1&amp;pid=9af774721&amp;color=0,0,0&amp;vtp=1&amp;bbb=1"/>
          <p:cNvSpPr/>
          <p:nvPr/>
        </p:nvSpPr>
        <p:spPr>
          <a:xfrm>
            <a:off x="832104" y="4796853"/>
            <a:ext cx="10533888" cy="360680"/>
          </a:xfrm>
          <a:prstGeom prst="rect">
            <a:avLst/>
          </a:prstGeom>
          <a:noFill/>
        </p:spPr>
        <p:txBody>
          <a:bodyPr wrap="none" lIns="0" tIns="0" rIns="0" bIns="0" rtlCol="0" anchor="t"/>
          <a:lstStyle/>
          <a:p>
            <a:pPr>
              <a:lnSpc>
                <a:spcPts val="3200"/>
              </a:lnSpc>
              <a:tabLst>
                <a:tab pos="2665095" algn="l"/>
                <a:tab pos="5431790" algn="l"/>
                <a:tab pos="79825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endParaRPr lang="en-US" altLang="zh-CN" sz="1800" dirty="0"/>
          </a:p>
        </p:txBody>
      </p:sp>
      <p:sp>
        <p:nvSpPr>
          <p:cNvPr id="9" name="QC_6_AS.123_1#f910a6a63?vop=1&amp;pid=9af774721&amp;color=0,0,0&amp;vtp=1&amp;bbb=1&amp;hb=1"/>
          <p:cNvSpPr/>
          <p:nvPr/>
        </p:nvSpPr>
        <p:spPr>
          <a:xfrm>
            <a:off x="832104" y="52171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词义猜测题。根据画线词前的“At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restaurants,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”可知，通过应用程序进行预约排队，这样就可以节约时间，因此画线词是“节约”的意思。故选A项。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4_1#32504e93d?vop=1&amp;pid=9af77472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5_1#32504e93d.bracket?vop=1&amp;pid=9af774721&amp;color=0,0,0&amp;vpa=58&amp;vtp=1"/>
          <p:cNvSpPr/>
          <p:nvPr/>
        </p:nvSpPr>
        <p:spPr>
          <a:xfrm>
            <a:off x="76956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4_2#32504e93d.choices?vop=1&amp;pid=9af774721&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signing-ups.</a:t>
            </a:r>
            <a:endParaRPr lang="en-US" altLang="zh-CN" sz="1800" dirty="0"/>
          </a:p>
        </p:txBody>
      </p:sp>
      <p:sp>
        <p:nvSpPr>
          <p:cNvPr id="5" name="QC_6_AS.126_1#32504e93d?vop=1&amp;pid=9af774721&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，美国的送餐服务是通过向首次注册账户的用户提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供外卖折扣来吸引新顾客的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bdaeb332?pid=dd932010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7_1#309d09c9c?vop=1&amp;pid=dbdaeb332&amp;color=0,0,0&amp;vtp=1&amp;bbb=1&amp;hb=1"/>
          <p:cNvSpPr/>
          <p:nvPr/>
        </p:nvSpPr>
        <p:spPr>
          <a:xfrm>
            <a:off x="832104" y="1422400"/>
            <a:ext cx="10533888" cy="3701669"/>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主题：接受不同的文化 | 词数：约300 | 难度：较难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gn="ct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unacceptable.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disgust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厌恶）</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unthinkable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altLang="zh-CN" dirty="0"/>
          </a:p>
        </p:txBody>
      </p:sp>
      <p:sp>
        <p:nvSpPr>
          <p:cNvPr id="4" name="QM_5_AN.128_1#309d09c9c.blank?vop=1&amp;pid=dbdaeb332&amp;color=0,0,0&amp;vpa=59&amp;vtp=1"/>
          <p:cNvSpPr/>
          <p:nvPr/>
        </p:nvSpPr>
        <p:spPr>
          <a:xfrm>
            <a:off x="2387060" y="30683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5" name="QM_5_AN.129_1#309d09c9c.blank?vop=1&amp;pid=dbdaeb332&amp;color=0,0,0&amp;vpa=60&amp;vtp=1"/>
          <p:cNvSpPr/>
          <p:nvPr/>
        </p:nvSpPr>
        <p:spPr>
          <a:xfrm>
            <a:off x="10485914" y="3487420"/>
            <a:ext cx="293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0_1#309d09c9c?vop=1&amp;pid=dbdaeb332&amp;color=0,0,0&amp;mp=1&amp;vtp=1&amp;bt=1&amp;bbb=1&amp;hb=1"/>
          <p:cNvSpPr/>
          <p:nvPr/>
        </p:nvSpPr>
        <p:spPr>
          <a:xfrm>
            <a:off x="832104" y="1080000"/>
            <a:ext cx="10533888" cy="50514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Nordic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accomplish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Figuring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Women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Saudi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Arabia,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sexes.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#2.5</a:t>
            </a:r>
            <a:endParaRPr lang="en-US" altLang="zh-CN" dirty="0"/>
          </a:p>
        </p:txBody>
      </p:sp>
      <p:sp>
        <p:nvSpPr>
          <p:cNvPr id="3" name="QM_5_AN.131_1#309d09c9c.blank?vop=1&amp;pid=dbdaeb332&amp;color=0,0,0&amp;mp=1&amp;vpa=61&amp;vtp=1"/>
          <p:cNvSpPr/>
          <p:nvPr/>
        </p:nvSpPr>
        <p:spPr>
          <a:xfrm>
            <a:off x="824960" y="2232652"/>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M_5_AN.132_1#309d09c9c.blank?vop=1&amp;pid=dbdaeb332&amp;color=0,0,0&amp;mp=1&amp;vpa=62&amp;vtp=1"/>
          <p:cNvSpPr/>
          <p:nvPr/>
        </p:nvSpPr>
        <p:spPr>
          <a:xfrm>
            <a:off x="5663660" y="3413752"/>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133_1#309d09c9c.blank?vop=1&amp;pid=dbdaeb332&amp;color=0,0,0&amp;mp=1&amp;vpa=63&amp;vtp=1"/>
          <p:cNvSpPr/>
          <p:nvPr/>
        </p:nvSpPr>
        <p:spPr>
          <a:xfrm>
            <a:off x="1593310" y="4988552"/>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4_1#309d09c9c?vop=1&amp;pid=dbdaeb332&amp;color=0,0,0&amp;vtp=1&amp;bt=1&amp;bbb=1"/>
          <p:cNvSpPr/>
          <p:nvPr/>
        </p:nvSpPr>
        <p:spPr>
          <a:xfrm>
            <a:off x="832104" y="1078991"/>
            <a:ext cx="10533888" cy="26987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abstract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origins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context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1800" dirty="0"/>
          </a:p>
          <a:p>
            <a:pPr>
              <a:lnSpc>
                <a:spcPts val="30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35_1#309d09c9c?vop=1&amp;pid=dbdaeb332&amp;color=0,0,0&amp;vtp=1&amp;bbb=1"/>
          <p:cNvSpPr/>
          <p:nvPr/>
        </p:nvSpPr>
        <p:spPr>
          <a:xfrm>
            <a:off x="832104" y="3764280"/>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文章主要介绍了接受不同的文化习俗的一些方法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6_BD.136_1#124f2d310?vop=1&amp;pid=309d09c9c&amp;color=0,0,0&amp;vtp=1&amp;bbb=1"/>
          <p:cNvSpPr/>
          <p:nvPr/>
        </p:nvSpPr>
        <p:spPr>
          <a:xfrm>
            <a:off x="832104" y="415035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5" name="QB_6_AN.137_1#124f2d310.blank?vop=1&amp;pid=309d09c9c&amp;color=0,0,0&amp;vpa=64&amp;vtp=1"/>
          <p:cNvSpPr/>
          <p:nvPr/>
        </p:nvSpPr>
        <p:spPr>
          <a:xfrm>
            <a:off x="1040860" y="4105845"/>
            <a:ext cx="331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6" name="QB_6_AS.138_1#124f2d310?vop=1&amp;pid=309d09c9c&amp;color=0,0,0&amp;vtp=1&amp;bbb=1&amp;hb=1"/>
          <p:cNvSpPr/>
          <p:nvPr/>
        </p:nvSpPr>
        <p:spPr>
          <a:xfrm>
            <a:off x="832104" y="4537137"/>
            <a:ext cx="10533888" cy="15227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根据前文“Understanding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，理解和接受其他文化就是保持思想开放并学习，后文段落具体介绍了理解和接受其他文化的方法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D项（事实上，接受不同的文化只需要一点点了解）承上启下，符合语境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，后文介绍的方法便是其中提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9_1#0fbc55523?vop=1&amp;pid=309d09c9c&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0_1#0fbc55523.blank?vop=1&amp;pid=309d09c9c&amp;color=0,0,0&amp;vpa=65&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41_1#0fbc55523?vop=1&amp;pid=309d09c9c&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.”建议从调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查或研究的角度出发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，摒弃外国人或局外人的视角，后文“Let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应思考事情发生的原因而不是评判它</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，因此F项（理解文化差异的最好方法是保持开放且好奇的心态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上启下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，符合语境，其中的curious和后文的wonder相呼应。故选F项。</a:t>
            </a:r>
            <a:endParaRPr lang="en-US" altLang="zh-CN" dirty="0"/>
          </a:p>
        </p:txBody>
      </p:sp>
      <p:sp>
        <p:nvSpPr>
          <p:cNvPr id="5" name="QB_6_BD.142_1#5851f0eb4?vop=1&amp;pid=309d09c9c&amp;color=0,0,0&amp;vtp=1&amp;bbb=1"/>
          <p:cNvSpPr/>
          <p:nvPr/>
        </p:nvSpPr>
        <p:spPr>
          <a:xfrm>
            <a:off x="832104" y="3136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3_1#5851f0eb4.blank?vop=1&amp;pid=309d09c9c&amp;color=0,0,0&amp;vpa=66&amp;vtp=1"/>
          <p:cNvSpPr/>
          <p:nvPr/>
        </p:nvSpPr>
        <p:spPr>
          <a:xfrm>
            <a:off x="1053560" y="30950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B_6_AS.144_1#5851f0eb4?vop=1&amp;pid=309d09c9c&amp;color=0,0,0&amp;vtp=1&amp;bbb=1&amp;hb=1"/>
          <p:cNvSpPr/>
          <p:nvPr/>
        </p:nvSpPr>
        <p:spPr>
          <a:xfrm>
            <a:off x="832104" y="3557270"/>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winter.”提到在许多北欧国家有一种习俗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，人们满怀希望地接受寒冷和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，而不是热爱夏天，在冬天躲起来，又根据后文“these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，这些国家的冬天漫长、寒冷又黑暗，他们也相应地调整了自己的文化心态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，这说明这种习俗产生的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，因此C项（这很奇怪，但在文化背景中是说得通的）承接前文，同时引出后文的说明，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It指代前文a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custom及其同位语从句的内容。故选C项。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
                                            <p:txEl>
                                              <p:pRg st="4" end="4"/>
                                            </p:txEl>
                                          </p:spTgt>
                                        </p:tgtEl>
                                        <p:attrNameLst>
                                          <p:attrName>style.visibility</p:attrName>
                                        </p:attrNameLst>
                                      </p:cBhvr>
                                      <p:to>
                                        <p:strVal val="visible"/>
                                      </p:to>
                                    </p:set>
                                    <p:anim calcmode="lin" valueType="num">
                                      <p:cBhvr additive="base">
                                        <p:cTn id="6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5_1#552ac245f?vop=1&amp;pid=309d09c9c&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6_1#552ac245f.blank?vop=1&amp;pid=309d09c9c&amp;color=0,0,0&amp;vpa=67&amp;vtp=1"/>
          <p:cNvSpPr/>
          <p:nvPr/>
        </p:nvSpPr>
        <p:spPr>
          <a:xfrm>
            <a:off x="1040860" y="1040130"/>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B_6_AS.147_1#552ac245f?vop=1&amp;pid=309d09c9c&amp;color=0,0,0&amp;vtp=1&amp;bbb=1&amp;hb=1"/>
          <p:cNvSpPr/>
          <p:nvPr/>
        </p:nvSpPr>
        <p:spPr>
          <a:xfrm>
            <a:off x="832104" y="1442212"/>
            <a:ext cx="10533888" cy="14179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前文“There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指出习俗背后都有一定的理由，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nowhere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出两个常见的理由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，表明理由是多样的，因此A项（那个理由可能是一些抽象的事物）承上启下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，其中的reason为原词复现，后文的it指代That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reason。故选A项。</a:t>
            </a:r>
            <a:endParaRPr lang="en-US" altLang="zh-CN" dirty="0"/>
          </a:p>
        </p:txBody>
      </p:sp>
      <p:sp>
        <p:nvSpPr>
          <p:cNvPr id="5" name="QB_6_BD.148_1#9456dae9b?vop=1&amp;pid=309d09c9c&amp;color=0,0,0&amp;vtp=1&amp;bbb=1"/>
          <p:cNvSpPr/>
          <p:nvPr/>
        </p:nvSpPr>
        <p:spPr>
          <a:xfrm>
            <a:off x="832104" y="2886011"/>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9_1#9456dae9b.blank?vop=1&amp;pid=309d09c9c&amp;color=0,0,0&amp;vpa=68&amp;vtp=1"/>
          <p:cNvSpPr/>
          <p:nvPr/>
        </p:nvSpPr>
        <p:spPr>
          <a:xfrm>
            <a:off x="1040860" y="2847149"/>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B_6_AS.150_1#9456dae9b?vop=1&amp;pid=309d09c9c&amp;color=0,0,0&amp;vtp=1&amp;bbb=1&amp;hb=1"/>
          <p:cNvSpPr/>
          <p:nvPr/>
        </p:nvSpPr>
        <p:spPr>
          <a:xfrm>
            <a:off x="832104" y="3244850"/>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根据后文“It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it.”可知，如果你不同意或不喜欢一种习俗也没关系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。你可能会理解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某种文化的来源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，但这不意味着你必须接受它。因此G项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（理解的态度并不意味着你必须热爱某种文化的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）符合语境，其中的understanding和后文的understand呼应。故选G项。</a:t>
            </a:r>
            <a:endParaRPr lang="en-US" altLang="zh-CN" dirty="0"/>
          </a:p>
        </p:txBody>
      </p:sp>
      <p:sp>
        <p:nvSpPr>
          <p:cNvPr id="8" name="P_5_BD#70c62a899?pid=dbdaeb332&amp;color=0,0,0&amp;vtp=1&amp;bbb=1&amp;hb=1"/>
          <p:cNvSpPr/>
          <p:nvPr/>
        </p:nvSpPr>
        <p:spPr>
          <a:xfrm>
            <a:off x="832104" y="4321365"/>
            <a:ext cx="10533888" cy="17862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endParaRPr lang="en-US" altLang="zh-CN" sz="1800" dirty="0"/>
          </a:p>
          <a:p>
            <a:pPr>
              <a:lnSpc>
                <a:spcPts val="29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我了解到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人们会忘记你说过的话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忘记你做过的事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但他们永远不会忘记你带给他们的感受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玛雅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安杰卢</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e5d4bb1d?pid=dd9320105&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1_1#31768cb3c?vop=1&amp;pid=ce5d4bb1d&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主题：留学生学习书法 | 词数：约262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河南信阳高级中学</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copied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（笔画）,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Afghanistan.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steadily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curriculum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1_2#31768cb3c?vop=1&amp;pid=ce5d4bb1d&amp;color=0,0,0&amp;mp=1&amp;vtp=1&amp;bt=1&amp;bbb=1&amp;hb=1"/>
          <p:cNvSpPr/>
          <p:nvPr/>
        </p:nvSpPr>
        <p:spPr>
          <a:xfrm>
            <a:off x="832104" y="10800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“Initially,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Calligraphy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（垂直的）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52_1#31768cb3c?vop=1&amp;pid=ce5d4bb1d&amp;color=0,0,0&amp;vtp=1&amp;bbb=1&amp;hb=1"/>
          <p:cNvSpPr/>
          <p:nvPr/>
        </p:nvSpPr>
        <p:spPr>
          <a:xfrm>
            <a:off x="832104" y="5199626"/>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文章主要讲述了一名留学生学习中文书法的过程以及在这个过程中得到的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关于汉字和中国文化的感悟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0a43444c0?vop=1&amp;pid=09bc2865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1800" dirty="0"/>
          </a:p>
        </p:txBody>
      </p:sp>
      <p:sp>
        <p:nvSpPr>
          <p:cNvPr id="3" name="QB_6_AN.5_1#0a43444c0.blank?vop=1&amp;pid=09bc28653&amp;color=0,0,0&amp;vpa=2&amp;vtp=1&amp;bbb=1"/>
          <p:cNvSpPr/>
          <p:nvPr/>
        </p:nvSpPr>
        <p:spPr>
          <a:xfrm>
            <a:off x="4567333" y="1024382"/>
            <a:ext cx="750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poetry</a:t>
            </a:r>
            <a:endParaRPr lang="en-US" altLang="zh-CN" dirty="0"/>
          </a:p>
        </p:txBody>
      </p:sp>
      <p:sp>
        <p:nvSpPr>
          <p:cNvPr id="4" name="QB_6_AS.6_1#0a43444c0?vop=1&amp;pid=09bc28653&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句意为：诗人们用许多不同形式的诗歌来表达自己。根据介词of和句意可知，设空处应用名词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poetry作宾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；poetry在此处意为“诗歌”，为不可数名词。故填poetry。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3_1#0d325ee6e.choices?vop=1&amp;pid=31768cb3c&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resulting</a:t>
            </a:r>
            <a:endParaRPr lang="en-US" altLang="zh-CN" sz="1800" dirty="0"/>
          </a:p>
        </p:txBody>
      </p:sp>
      <p:sp>
        <p:nvSpPr>
          <p:cNvPr id="3" name="QC_6_AN.154_1#0d325ee6e.bracket?vop=1&amp;pid=31768cb3c&amp;color=0,0,0&amp;vpa=69&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55_1#0d325ee6e?vop=1&amp;pid=31768cb3c&amp;color=0,0,0&amp;vtp=1&amp;bbb=1&amp;hb=1"/>
          <p:cNvSpPr/>
          <p:nvPr/>
        </p:nvSpPr>
        <p:spPr>
          <a:xfrm>
            <a:off x="832104" y="1470151"/>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句意为：他目前在北京攻读研究生，主修汉语国际教育。根据上文He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他是研究生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，所以此处表示他主修的专业是汉语国际教育。major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in意为“主修”；settle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安顿下来”；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in意为“引入”；result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in意为“导致”。故选A项。</a:t>
            </a:r>
            <a:endParaRPr lang="en-US" altLang="zh-CN" dirty="0"/>
          </a:p>
        </p:txBody>
      </p:sp>
      <p:sp>
        <p:nvSpPr>
          <p:cNvPr id="5" name="QC_6_BD.156_1#5433b4489.choices?vop=1&amp;pid=31768cb3c&amp;color=0,0,0&amp;vtp=1&amp;bbb=1"/>
          <p:cNvSpPr/>
          <p:nvPr/>
        </p:nvSpPr>
        <p:spPr>
          <a:xfrm>
            <a:off x="832104" y="2651759"/>
            <a:ext cx="10533888" cy="341630"/>
          </a:xfrm>
          <a:prstGeom prst="rect">
            <a:avLst/>
          </a:prstGeom>
          <a:noFill/>
        </p:spPr>
        <p:txBody>
          <a:bodyPr wrap="none" lIns="0" tIns="0" rIns="0" bIns="0" rtlCol="0" anchor="t"/>
          <a:lstStyle/>
          <a:p>
            <a:pPr>
              <a:lnSpc>
                <a:spcPts val="30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a:t>
            </a:r>
            <a:endParaRPr lang="en-US" altLang="zh-CN" sz="1800" dirty="0"/>
          </a:p>
        </p:txBody>
      </p:sp>
      <p:sp>
        <p:nvSpPr>
          <p:cNvPr id="6" name="QC_6_AN.157_1#5433b4489.bracket?vop=1&amp;pid=31768cb3c&amp;color=0,0,0&amp;vpa=70&amp;vtp=1"/>
          <p:cNvSpPr/>
          <p:nvPr/>
        </p:nvSpPr>
        <p:spPr>
          <a:xfrm>
            <a:off x="1244060" y="2645345"/>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58_1#5433b4489?vop=1&amp;pid=31768cb3c&amp;color=0,0,0&amp;vtp=1&amp;bbb=1&amp;hb=1"/>
          <p:cNvSpPr/>
          <p:nvPr/>
        </p:nvSpPr>
        <p:spPr>
          <a:xfrm>
            <a:off x="832104" y="3038537"/>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句意为：在中国待的六年时间里，他发现了中国文化的丰富多彩。根据下文of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culture以及语境可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，在中国待的六年时间里，他发现了中国文化的丰富多彩。problem意为“问题”；pattern意为“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意为“丰富”；resource意为“资源”。故选C项。</a:t>
            </a:r>
            <a:endParaRPr lang="en-US" altLang="zh-CN" dirty="0"/>
          </a:p>
        </p:txBody>
      </p:sp>
      <p:sp>
        <p:nvSpPr>
          <p:cNvPr id="8" name="QC_6_BD.159_1#942145633.choices?vop=1&amp;pid=31768cb3c&amp;color=0,0,0&amp;vtp=1&amp;bbb=1"/>
          <p:cNvSpPr/>
          <p:nvPr/>
        </p:nvSpPr>
        <p:spPr>
          <a:xfrm>
            <a:off x="832104" y="4212589"/>
            <a:ext cx="10533888" cy="341630"/>
          </a:xfrm>
          <a:prstGeom prst="rect">
            <a:avLst/>
          </a:prstGeom>
          <a:noFill/>
        </p:spPr>
        <p:txBody>
          <a:bodyPr wrap="none" lIns="0" tIns="0" rIns="0" bIns="0" rtlCol="0" anchor="t"/>
          <a:lstStyle/>
          <a:p>
            <a:pPr>
              <a:lnSpc>
                <a:spcPts val="30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formal</a:t>
            </a:r>
            <a:endParaRPr lang="en-US" altLang="zh-CN" sz="1800" dirty="0"/>
          </a:p>
        </p:txBody>
      </p:sp>
      <p:sp>
        <p:nvSpPr>
          <p:cNvPr id="9" name="QC_6_AN.160_1#942145633.bracket?vop=1&amp;pid=31768cb3c&amp;color=0,0,0&amp;vpa=71&amp;vtp=1"/>
          <p:cNvSpPr/>
          <p:nvPr/>
        </p:nvSpPr>
        <p:spPr>
          <a:xfrm>
            <a:off x="1244060" y="4206175"/>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61_1#942145633?vop=1&amp;pid=31768cb3c&amp;color=0,0,0&amp;vtp=1&amp;bbb=1&amp;hb=1"/>
          <p:cNvSpPr/>
          <p:nvPr/>
        </p:nvSpPr>
        <p:spPr>
          <a:xfrm>
            <a:off x="832104" y="4599367"/>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句意为：他还意识到，汉语正在稳步成为一门国际语言，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并且世界上越来越多的人希望用汉语顺畅地交流。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smoothly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界上越来越多的人希望用汉语顺畅地交流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，说明汉语正在稳步成为一门国际语言。native意为“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本地的”；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意为“官方的”；international意为“国际的”；formal意为“正式的”。故选C项。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2_1#0d73371ca.choices?vop=1&amp;pid=31768cb3c&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endParaRPr lang="en-US" altLang="zh-CN" sz="1800" dirty="0"/>
          </a:p>
        </p:txBody>
      </p:sp>
      <p:sp>
        <p:nvSpPr>
          <p:cNvPr id="3" name="QC_6_AN.163_1#0d73371ca.bracket?vop=1&amp;pid=31768cb3c&amp;color=0,0,0&amp;vpa=72&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64_1#0d73371ca?vop=1&amp;pid=31768cb3c&amp;color=0,0,0&amp;vtp=1&amp;bbb=1&amp;hb=1"/>
          <p:cNvSpPr/>
          <p:nvPr/>
        </p:nvSpPr>
        <p:spPr>
          <a:xfrm>
            <a:off x="832104" y="149098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句意为：令他惊讶的是，在中国的留学生的课程不仅仅局限于课堂。根据下文The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可知，课程不仅仅局限于课堂，即超出了课堂的范围。go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against意为“违背”；take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开始从事”；take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over意为“接管”；go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beyond意为“超越”。故选D项。</a:t>
            </a:r>
            <a:endParaRPr lang="en-US" altLang="zh-CN" dirty="0"/>
          </a:p>
        </p:txBody>
      </p:sp>
      <p:sp>
        <p:nvSpPr>
          <p:cNvPr id="5" name="QC_6_BD.165_1#977dec840.choices?vop=1&amp;pid=31768cb3c&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conferences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tests</a:t>
            </a:r>
            <a:endParaRPr lang="en-US" altLang="zh-CN" sz="1800" dirty="0"/>
          </a:p>
        </p:txBody>
      </p:sp>
      <p:sp>
        <p:nvSpPr>
          <p:cNvPr id="6" name="QC_6_AN.166_1#977dec840.bracket?vop=1&amp;pid=31768cb3c&amp;color=0,0,0&amp;vpa=73&amp;vtp=1"/>
          <p:cNvSpPr/>
          <p:nvPr/>
        </p:nvSpPr>
        <p:spPr>
          <a:xfrm>
            <a:off x="12440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67_1#977dec840?vop=1&amp;pid=31768cb3c&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句意为：学校组织各种课外活动，帮助他们学习、体验生活和文化。根据上文The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extracurricular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及语境可知，此处指学校组织各种课外活动。conference意为“会议”；activity意为“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意为“科目”；test意为“测试”。故选B项。</a:t>
            </a:r>
            <a:endParaRPr lang="en-US" altLang="zh-CN" dirty="0"/>
          </a:p>
        </p:txBody>
      </p:sp>
      <p:sp>
        <p:nvSpPr>
          <p:cNvPr id="8" name="QC_6_BD.168_1#c1ee202c9.choices?vop=1&amp;pid=31768cb3c&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a:t>
            </a:r>
            <a:endParaRPr lang="en-US" altLang="zh-CN" sz="1800" dirty="0"/>
          </a:p>
        </p:txBody>
      </p:sp>
      <p:sp>
        <p:nvSpPr>
          <p:cNvPr id="9" name="QC_6_AN.169_1#c1ee202c9.bracket?vop=1&amp;pid=31768cb3c&amp;color=0,0,0&amp;vpa=74&amp;vtp=1"/>
          <p:cNvSpPr/>
          <p:nvPr/>
        </p:nvSpPr>
        <p:spPr>
          <a:xfrm>
            <a:off x="1244060" y="438664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70_1#c1ee202c9?vop=1&amp;pid=31768cb3c&amp;color=0,0,0&amp;vtp=1&amp;bbb=1&amp;hb=1"/>
          <p:cNvSpPr/>
          <p:nvPr/>
        </p:nvSpPr>
        <p:spPr>
          <a:xfrm>
            <a:off x="832104" y="48107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culture以及上文提到的组织课外活动可推知，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此处是指体验生活和文化。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意为“经济”；life意为“生活”；work意为“工作”；pleasure意为“快乐”。故选B项。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1_1#e1393f107.choices?vop=1&amp;pid=31768cb3c&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competition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endParaRPr lang="en-US" altLang="zh-CN" sz="1800" dirty="0"/>
          </a:p>
        </p:txBody>
      </p:sp>
      <p:sp>
        <p:nvSpPr>
          <p:cNvPr id="3" name="QC_6_AN.172_1#e1393f107.bracket?vop=1&amp;pid=31768cb3c&amp;color=0,0,0&amp;vpa=75&amp;vtp=1"/>
          <p:cNvSpPr/>
          <p:nvPr/>
        </p:nvSpPr>
        <p:spPr>
          <a:xfrm>
            <a:off x="1244060" y="1076134"/>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73_1#e1393f107?vop=1&amp;pid=31768cb3c&amp;color=0,0,0&amp;vtp=1&amp;bbb=1&amp;hb=1"/>
          <p:cNvSpPr/>
          <p:nvPr/>
        </p:nvSpPr>
        <p:spPr>
          <a:xfrm>
            <a:off x="832104" y="1440751"/>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句意为：在与中国文化更密切、更深入地接触后，阿里安发现了自己的爱好：书法。根据下文“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Aryan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hobby: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calligraphy”并结合选项可知，经过更密切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、更深入地接触中国文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，阿里安发现了自己的爱好：书法。competition意为“比赛”；content意为“内容”；combination意为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”；contact意为“接触”。故选D项。</a:t>
            </a:r>
            <a:endParaRPr lang="en-US" altLang="zh-CN" dirty="0"/>
          </a:p>
        </p:txBody>
      </p:sp>
      <p:sp>
        <p:nvSpPr>
          <p:cNvPr id="5" name="QC_6_BD.174_1#6eb3ca240.choices?vop=1&amp;pid=31768cb3c&amp;color=0,0,0&amp;vtp=1&amp;bbb=1"/>
          <p:cNvSpPr/>
          <p:nvPr/>
        </p:nvSpPr>
        <p:spPr>
          <a:xfrm>
            <a:off x="832104" y="2896615"/>
            <a:ext cx="10533888" cy="322580"/>
          </a:xfrm>
          <a:prstGeom prst="rect">
            <a:avLst/>
          </a:prstGeom>
          <a:noFill/>
        </p:spPr>
        <p:txBody>
          <a:bodyPr wrap="none" lIns="0" tIns="0" rIns="0" bIns="0" rtlCol="0" anchor="t"/>
          <a:lstStyle/>
          <a:p>
            <a:pPr>
              <a:lnSpc>
                <a:spcPts val="28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endParaRPr lang="en-US" altLang="zh-CN" sz="1800" dirty="0"/>
          </a:p>
        </p:txBody>
      </p:sp>
      <p:sp>
        <p:nvSpPr>
          <p:cNvPr id="6" name="QC_6_AN.175_1#6eb3ca240.bracket?vop=1&amp;pid=31768cb3c&amp;color=0,0,0&amp;vpa=76&amp;vtp=1"/>
          <p:cNvSpPr/>
          <p:nvPr/>
        </p:nvSpPr>
        <p:spPr>
          <a:xfrm>
            <a:off x="1244060" y="289375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76_1#6eb3ca240?vop=1&amp;pid=31768cb3c&amp;color=0,0,0&amp;vtp=1&amp;bbb=1&amp;hb=1"/>
          <p:cNvSpPr/>
          <p:nvPr/>
        </p:nvSpPr>
        <p:spPr>
          <a:xfrm>
            <a:off x="832104" y="3253993"/>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句意为：“后来，我发现书法可以帮助我提高我的汉语技能和我对中国文化的了解。”根据下文my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skills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culture并选合选项可知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，此外指书法可以帮助他提高汉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语技能和对中国文化的了解</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。improve意为“提高”；recognise意为“识别”；adjust意为“调整”；find意为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
        <p:nvSpPr>
          <p:cNvPr id="8" name="QC_6_BD.177_1#196c5948b.choices?vop=1&amp;pid=31768cb3c&amp;color=0,0,0&amp;vtp=1&amp;bbb=1"/>
          <p:cNvSpPr/>
          <p:nvPr/>
        </p:nvSpPr>
        <p:spPr>
          <a:xfrm>
            <a:off x="832104" y="4709857"/>
            <a:ext cx="10533888" cy="322580"/>
          </a:xfrm>
          <a:prstGeom prst="rect">
            <a:avLst/>
          </a:prstGeom>
          <a:noFill/>
        </p:spPr>
        <p:txBody>
          <a:bodyPr wrap="none" lIns="0" tIns="0" rIns="0" bIns="0" rtlCol="0" anchor="t"/>
          <a:lstStyle/>
          <a:p>
            <a:pPr>
              <a:lnSpc>
                <a:spcPts val="28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a:t>
            </a:r>
            <a:endParaRPr lang="en-US" altLang="zh-CN" sz="1800" dirty="0"/>
          </a:p>
        </p:txBody>
      </p:sp>
      <p:sp>
        <p:nvSpPr>
          <p:cNvPr id="9" name="QC_6_AN.178_1#196c5948b.bracket?vop=1&amp;pid=31768cb3c&amp;color=0,0,0&amp;vpa=77&amp;vtp=1"/>
          <p:cNvSpPr/>
          <p:nvPr/>
        </p:nvSpPr>
        <p:spPr>
          <a:xfrm>
            <a:off x="1244060" y="470699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79_1#196c5948b?vop=1&amp;pid=31768cb3c&amp;color=0,0,0&amp;vtp=1&amp;bbb=1&amp;hb=1"/>
          <p:cNvSpPr/>
          <p:nvPr/>
        </p:nvSpPr>
        <p:spPr>
          <a:xfrm>
            <a:off x="832104" y="5067235"/>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句意为：他曾经认为写汉字只要写得整齐就行。根据下文the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neatly并结合选项可知，此处指持有的观点。hold意为“持有”；oppose意为“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意为“打破”；suspect意为“怀疑”。故选A项。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0_1#3d32c103d.choices?vop=1&amp;pid=31768cb3c&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a:t>
            </a:r>
            <a:endParaRPr lang="en-US" altLang="zh-CN" sz="1800" dirty="0"/>
          </a:p>
        </p:txBody>
      </p:sp>
      <p:sp>
        <p:nvSpPr>
          <p:cNvPr id="3" name="QC_6_AN.181_1#3d32c103d.bracket?vop=1&amp;pid=31768cb3c&amp;color=0,0,0&amp;vpa=78&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82_1#3d32c103d?vop=1&amp;pid=31768cb3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句意为：但是他后来发现这种观点是错误的。上文提到他曾经认为写汉字只要写得整齐就行，空前But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view中的But表示转折关系，由此可知他之前的观点是错误的。positive意为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”；contradictory意为“矛盾的”；wrong意为“错误的”；objective意为“客观的”。故选C项。</a:t>
            </a:r>
            <a:endParaRPr lang="en-US" altLang="zh-CN" dirty="0"/>
          </a:p>
        </p:txBody>
      </p:sp>
      <p:sp>
        <p:nvSpPr>
          <p:cNvPr id="5" name="QC_6_BD.183_1#1064b0590.choices?vop=1&amp;pid=31768cb3c&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endParaRPr lang="en-US" altLang="zh-CN" sz="1800" dirty="0"/>
          </a:p>
        </p:txBody>
      </p:sp>
      <p:sp>
        <p:nvSpPr>
          <p:cNvPr id="6" name="QC_6_AN.184_1#1064b0590.bracket?vop=1&amp;pid=31768cb3c&amp;color=0,0,0&amp;vpa=79&amp;vtp=1"/>
          <p:cNvSpPr/>
          <p:nvPr/>
        </p:nvSpPr>
        <p:spPr>
          <a:xfrm>
            <a:off x="1349851"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85_1#1064b0590?vop=1&amp;pid=31768cb3c&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句意为：书法帮助他理解每一个笔画和中国人的生活态度。根据下文towards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life并结合选项可知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对生活的态度</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。direction意为“方向”；step意为“步骤”；attitude意为“态度”；effort意为“努力”。故选C项。</a:t>
            </a:r>
            <a:endParaRPr lang="en-US" altLang="zh-CN" dirty="0"/>
          </a:p>
        </p:txBody>
      </p:sp>
      <p:sp>
        <p:nvSpPr>
          <p:cNvPr id="8" name="QC_6_BD.186_1#06c19fd6b.choices?vop=1&amp;pid=31768cb3c&amp;color=0,0,0&amp;vtp=1&amp;bbb=1"/>
          <p:cNvSpPr/>
          <p:nvPr/>
        </p:nvSpPr>
        <p:spPr>
          <a:xfrm>
            <a:off x="832104" y="3978338"/>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endParaRPr lang="en-US" altLang="zh-CN" sz="1800" dirty="0"/>
          </a:p>
        </p:txBody>
      </p:sp>
      <p:sp>
        <p:nvSpPr>
          <p:cNvPr id="9" name="QC_6_AN.187_1#06c19fd6b.bracket?vop=1&amp;pid=31768cb3c&amp;color=0,0,0&amp;vpa=80&amp;vtp=1"/>
          <p:cNvSpPr/>
          <p:nvPr/>
        </p:nvSpPr>
        <p:spPr>
          <a:xfrm>
            <a:off x="1358360" y="397452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88_1#06c19fd6b?vop=1&amp;pid=31768cb3c&amp;color=0,0,0&amp;vtp=1&amp;bbb=1&amp;hb=1"/>
          <p:cNvSpPr/>
          <p:nvPr/>
        </p:nvSpPr>
        <p:spPr>
          <a:xfrm>
            <a:off x="832104" y="43986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句意为：纸上横、竖、撇、捺的笔画代表了中国人独特的符号和记忆。根据下文Chinese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memories并结合选项可知，此处指笔画代表了中国人独特的符号和记忆。supply意为“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供应”；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意为“代表”；sense意为“感觉”；recall意为“回想起”。故选B项。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9_1#7c96d0be4.choices?vop=1&amp;pid=31768cb3c&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admissions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keys</a:t>
            </a:r>
            <a:endParaRPr lang="en-US" altLang="zh-CN" sz="1800" dirty="0"/>
          </a:p>
        </p:txBody>
      </p:sp>
      <p:sp>
        <p:nvSpPr>
          <p:cNvPr id="3" name="QC_6_AN.190_1#7c96d0be4.bracket?vop=1&amp;pid=31768cb3c&amp;color=0,0,0&amp;vpa=81&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91_1#7c96d0be4?vop=1&amp;pid=31768cb3c&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句意为：它们也是更好地理解中国文化的关键。根据空后的to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culture及常识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，汉字的笔画也是更好地理解中国文化的关键。reply意为“回答”；admission意为“承认”；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“反应”；key意为“关键”。故选D项。</a:t>
            </a:r>
            <a:endParaRPr lang="en-US" altLang="zh-CN" dirty="0"/>
          </a:p>
        </p:txBody>
      </p:sp>
      <p:sp>
        <p:nvSpPr>
          <p:cNvPr id="5" name="QC_6_BD.192_1#ed4fb8c5b.choices?vop=1&amp;pid=31768cb3c&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endParaRPr lang="en-US" altLang="zh-CN" sz="1800" dirty="0"/>
          </a:p>
        </p:txBody>
      </p:sp>
      <p:sp>
        <p:nvSpPr>
          <p:cNvPr id="6" name="QC_6_AN.193_1#ed4fb8c5b.bracket?vop=1&amp;pid=31768cb3c&amp;color=0,0,0&amp;vpa=82&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94_1#ed4fb8c5b?vop=1&amp;pid=31768cb3c&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句意为：阿里安不仅对汉字有了更深入的了解，而且在这个过程中也形成了更成熟的个性。根据下文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characters以及上文提到他对书法的感悟可知，此处指他对汉字有了更深入的了解。</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功能”；ability意为“能力”；form意为“形式”；understanding意为“了解”。故选D项。</a:t>
            </a:r>
            <a:endParaRPr lang="en-US" altLang="zh-CN" dirty="0"/>
          </a:p>
        </p:txBody>
      </p:sp>
      <p:sp>
        <p:nvSpPr>
          <p:cNvPr id="8" name="QC_6_BD.195_1#00623b7c4.choices?vop=1&amp;pid=31768cb3c&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477895" algn="l"/>
                <a:tab pos="5888990" algn="l"/>
                <a:tab pos="82365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a:t>
            </a:r>
            <a:endParaRPr lang="en-US" altLang="zh-CN" sz="1800" dirty="0"/>
          </a:p>
        </p:txBody>
      </p:sp>
      <p:sp>
        <p:nvSpPr>
          <p:cNvPr id="9" name="QC_6_AN.196_1#00623b7c4.bracket?vop=1&amp;pid=31768cb3c&amp;color=0,0,0&amp;vpa=83&amp;vtp=1"/>
          <p:cNvSpPr/>
          <p:nvPr/>
        </p:nvSpPr>
        <p:spPr>
          <a:xfrm>
            <a:off x="13583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97_1#00623b7c4?vop=1&amp;pid=31768cb3c&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句意为：当他感到焦虑和困惑时，书法给了他力量。根据下文and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，此处指他感到焦虑和困惑时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书法给了他力量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。stressed意为“焦虑的”；inspired意为“卓越的”；determined意为“坚定的”；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interrupted意为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中断的”。故选A项。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dcf3fcd83?vop=1&amp;pid=09bc2865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smoke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endParaRPr lang="en-US" altLang="zh-CN" sz="1800" dirty="0"/>
          </a:p>
        </p:txBody>
      </p:sp>
      <p:sp>
        <p:nvSpPr>
          <p:cNvPr id="3" name="QB_6_AN.8_1#dcf3fcd83.blank?vop=1&amp;pid=09bc28653&amp;color=0,0,0&amp;vpa=3&amp;vtp=1&amp;bbb=1"/>
          <p:cNvSpPr/>
          <p:nvPr/>
        </p:nvSpPr>
        <p:spPr>
          <a:xfrm>
            <a:off x="3231610" y="1024382"/>
            <a:ext cx="1093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poisonous</a:t>
            </a:r>
            <a:endParaRPr lang="en-US" altLang="zh-CN" dirty="0"/>
          </a:p>
        </p:txBody>
      </p:sp>
      <p:sp>
        <p:nvSpPr>
          <p:cNvPr id="4" name="QB_6_AS.9_1#dcf3fcd83?vop=1&amp;pid=09bc28653&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句意为：在火灾中，烟雾和有毒气体对人的伤害比火更大。分析句子结构可知，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此处应用形容词作定语，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gases。故填poisonous。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d760cbc81?vop=1&amp;pid=09bc28653&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Jiangsu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21st-Century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Maritime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dirty="0"/>
          </a:p>
        </p:txBody>
      </p:sp>
      <p:sp>
        <p:nvSpPr>
          <p:cNvPr id="3" name="QB_6_AN.11_1#d760cbc81.blank?vop=1&amp;pid=09bc28653&amp;color=0,0,0&amp;vpa=4&amp;vtp=1&amp;bbb=1"/>
          <p:cNvSpPr/>
          <p:nvPr/>
        </p:nvSpPr>
        <p:spPr>
          <a:xfrm>
            <a:off x="4660360" y="1048512"/>
            <a:ext cx="1296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construction</a:t>
            </a:r>
            <a:endParaRPr lang="en-US" altLang="zh-CN" dirty="0"/>
          </a:p>
        </p:txBody>
      </p:sp>
      <p:sp>
        <p:nvSpPr>
          <p:cNvPr id="4" name="QB_6_AS.12_1#d760cbc81?vop=1&amp;pid=09bc28653&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句意为：江苏将为“一带一路”建设作出更多贡献。分析句子结构可知，设空处在句子中作to的宾语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，且其</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前有定冠词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the修饰，应用名词形式；根据句意可知，此处应用construction，意为“建设”，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为不可数名词，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construction。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63cdf856f?vop=1&amp;pid=09bc2865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endParaRPr lang="en-US" altLang="zh-CN" sz="1800" dirty="0"/>
          </a:p>
        </p:txBody>
      </p:sp>
      <p:sp>
        <p:nvSpPr>
          <p:cNvPr id="3" name="QB_6_AN.14_1#63cdf856f.blank?vop=1&amp;pid=09bc28653&amp;color=0,0,0&amp;vpa=5&amp;vtp=1&amp;bbb=1"/>
          <p:cNvSpPr/>
          <p:nvPr/>
        </p:nvSpPr>
        <p:spPr>
          <a:xfrm>
            <a:off x="1548860" y="1037082"/>
            <a:ext cx="1068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collection</a:t>
            </a:r>
            <a:endParaRPr lang="en-US" altLang="zh-CN" dirty="0"/>
          </a:p>
        </p:txBody>
      </p:sp>
      <p:sp>
        <p:nvSpPr>
          <p:cNvPr id="4" name="QB_6_AS.15_1#63cdf856f?vop=1&amp;pid=09bc28653&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句意为：收藏品被安置在一栋精美的建筑里，并由士兵守卫。设空处作主语，根据句意可知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，意为“收藏品”；根据后文is可知，应用其单数形式。故填collection。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0ccf9946e?vop=1&amp;pid=09bc28653&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enthusiastic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（小作文·邀请信）</a:t>
            </a:r>
            <a:endParaRPr lang="en-US" altLang="zh-CN" dirty="0"/>
          </a:p>
        </p:txBody>
      </p:sp>
      <p:sp>
        <p:nvSpPr>
          <p:cNvPr id="3" name="QB_6_AN.17_1#0ccf9946e.blank?vop=1&amp;pid=09bc28653&amp;color=0,0,0&amp;vpa=6&amp;vtp=1&amp;bbb=1"/>
          <p:cNvSpPr/>
          <p:nvPr/>
        </p:nvSpPr>
        <p:spPr>
          <a:xfrm>
            <a:off x="1091660" y="1446657"/>
            <a:ext cx="877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suitable</a:t>
            </a:r>
            <a:endParaRPr lang="en-US" altLang="zh-CN" dirty="0"/>
          </a:p>
        </p:txBody>
      </p:sp>
      <p:sp>
        <p:nvSpPr>
          <p:cNvPr id="4" name="QB_6_AS.18_1#0ccf9946e?vop=1&amp;pid=09bc28653&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句意为：如果你对文学感兴趣并渴望分享你对文学作品的看法，那么我们的俱乐部适合你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。设空处在句中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作表语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，应用形容词形式。固定搭配be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意为“适合</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”。故填suitable。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da9f2b14?pid=3c2410dc0&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e8aa584e5?vop=1&amp;pid=eda9f2b14&amp;color=0,0,0&amp;vtp=1&amp;bbb=1&amp;h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defensive.</a:t>
            </a:r>
            <a:endParaRPr lang="en-US" altLang="zh-CN" dirty="0"/>
          </a:p>
        </p:txBody>
      </p:sp>
      <p:sp>
        <p:nvSpPr>
          <p:cNvPr id="4" name="QB_6_AN.20_1#e8aa584e5.blank?vop=1&amp;pid=eda9f2b14&amp;color=0,0,0&amp;vpa=7&amp;vtp=1&amp;bbb=1"/>
          <p:cNvSpPr/>
          <p:nvPr/>
        </p:nvSpPr>
        <p:spPr>
          <a:xfrm>
            <a:off x="8692610" y="1391920"/>
            <a:ext cx="7508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folded</a:t>
            </a:r>
            <a:endParaRPr lang="en-US" altLang="zh-CN" dirty="0"/>
          </a:p>
        </p:txBody>
      </p:sp>
      <p:sp>
        <p:nvSpPr>
          <p:cNvPr id="5" name="QB_6_AS.21_1#e8aa584e5?vop=1&amp;pid=eda9f2b14&amp;color=0,0,0&amp;vtp=1&amp;bbb=1&amp;hb=1"/>
          <p:cNvSpPr/>
          <p:nvPr/>
        </p:nvSpPr>
        <p:spPr>
          <a:xfrm>
            <a:off x="832104" y="22510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句意为：肢体语言可以透露很多关于你的情绪的信息,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所以双臂交叉着站立会发出你正存有戒心的信号。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“with+宾语+宾补”复合结构，设空处应用非谓语动词，arms与fold之间是逻辑上的被动关系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过去分词作宾补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。故填folded。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19083</Words>
  <Application>WPS 演示</Application>
  <PresentationFormat>宽屏</PresentationFormat>
  <Paragraphs>633</Paragraphs>
  <Slides>44</Slides>
  <Notes>44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44</vt:i4>
      </vt:variant>
    </vt:vector>
  </HeadingPairs>
  <TitlesOfParts>
    <vt:vector size="59"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2025-10-24T10:06:00Z</dcterms:created>
  <dcterms:modified xsi:type="dcterms:W3CDTF">2025-10-29T01:44:31Z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04CC43C6B56D4A1AA822D5C04A11506A_12</vt:lpwstr>
  </property>
  <property fmtid="{D5CDD505-2E9C-101B-9397-08002B2CF9AE}" pid="3" name="KSOProductBuildVer">
    <vt:lpwstr>2052-12.1.0.22529</vt:lpwstr>
  </property>
</Properties>
</file>